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2" r:id="rId9"/>
    <p:sldId id="263" r:id="rId10"/>
    <p:sldId id="264" r:id="rId11"/>
    <p:sldId id="27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7" r:id="rId22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801" autoAdjust="0"/>
    <p:restoredTop sz="94660"/>
  </p:normalViewPr>
  <p:slideViewPr>
    <p:cSldViewPr>
      <p:cViewPr varScale="1">
        <p:scale>
          <a:sx n="37" d="100"/>
          <a:sy n="37" d="100"/>
        </p:scale>
        <p:origin x="-128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15917FB-06E6-4E85-BD74-DF6C13F3AA27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i-FI"/>
        </a:p>
      </dgm:t>
    </dgm:pt>
    <dgm:pt modelId="{5E63996E-DC1C-473B-A8E5-4252530A9921}">
      <dgm:prSet phldrT="[Teksti]"/>
      <dgm:spPr/>
      <dgm:t>
        <a:bodyPr/>
        <a:lstStyle/>
        <a:p>
          <a:r>
            <a:rPr lang="fi-FI" dirty="0" smtClean="0"/>
            <a:t>Analoginen</a:t>
          </a:r>
          <a:endParaRPr lang="fi-FI" dirty="0"/>
        </a:p>
      </dgm:t>
    </dgm:pt>
    <dgm:pt modelId="{B3260548-3DB0-48B5-AD35-0BF9AB34F598}" type="parTrans" cxnId="{5EFEC7CB-3E6B-4114-84E6-1D9FCC34F756}">
      <dgm:prSet/>
      <dgm:spPr/>
      <dgm:t>
        <a:bodyPr/>
        <a:lstStyle/>
        <a:p>
          <a:endParaRPr lang="fi-FI"/>
        </a:p>
      </dgm:t>
    </dgm:pt>
    <dgm:pt modelId="{8CB101B7-533F-4C00-9A36-42B06DB23CD6}" type="sibTrans" cxnId="{5EFEC7CB-3E6B-4114-84E6-1D9FCC34F756}">
      <dgm:prSet/>
      <dgm:spPr/>
      <dgm:t>
        <a:bodyPr/>
        <a:lstStyle/>
        <a:p>
          <a:endParaRPr lang="fi-FI"/>
        </a:p>
      </dgm:t>
    </dgm:pt>
    <dgm:pt modelId="{F6A05E82-39D9-4949-8C0E-537B8C6CDAC7}">
      <dgm:prSet phldrT="[Teksti]"/>
      <dgm:spPr/>
      <dgm:t>
        <a:bodyPr/>
        <a:lstStyle/>
        <a:p>
          <a:r>
            <a:rPr lang="fi-FI" dirty="0" smtClean="0"/>
            <a:t>Puhutaan mikrofoniin</a:t>
          </a:r>
          <a:endParaRPr lang="fi-FI" dirty="0"/>
        </a:p>
      </dgm:t>
    </dgm:pt>
    <dgm:pt modelId="{19A112DB-2B50-40C4-B093-D30E3FE73F16}" type="parTrans" cxnId="{0BD4DF1A-145C-4430-9B4E-D6A9C61CAFED}">
      <dgm:prSet/>
      <dgm:spPr/>
      <dgm:t>
        <a:bodyPr/>
        <a:lstStyle/>
        <a:p>
          <a:endParaRPr lang="fi-FI"/>
        </a:p>
      </dgm:t>
    </dgm:pt>
    <dgm:pt modelId="{10348C19-F36A-4F7D-AEF1-C808277A5656}" type="sibTrans" cxnId="{0BD4DF1A-145C-4430-9B4E-D6A9C61CAFED}">
      <dgm:prSet/>
      <dgm:spPr/>
      <dgm:t>
        <a:bodyPr/>
        <a:lstStyle/>
        <a:p>
          <a:endParaRPr lang="fi-FI"/>
        </a:p>
      </dgm:t>
    </dgm:pt>
    <dgm:pt modelId="{560856F4-6B0C-409F-9DA1-C80FE7C9D143}">
      <dgm:prSet phldrT="[Teksti]"/>
      <dgm:spPr/>
      <dgm:t>
        <a:bodyPr/>
        <a:lstStyle/>
        <a:p>
          <a:r>
            <a:rPr lang="fi-FI" dirty="0" smtClean="0"/>
            <a:t>Ääni on analogisessa muodossa</a:t>
          </a:r>
          <a:endParaRPr lang="fi-FI" dirty="0"/>
        </a:p>
      </dgm:t>
    </dgm:pt>
    <dgm:pt modelId="{73D6E694-B268-4F63-A902-7D32B1647361}" type="parTrans" cxnId="{CA8DD78D-BEF2-4BC1-8E71-95E5A669BDD7}">
      <dgm:prSet/>
      <dgm:spPr/>
      <dgm:t>
        <a:bodyPr/>
        <a:lstStyle/>
        <a:p>
          <a:endParaRPr lang="fi-FI"/>
        </a:p>
      </dgm:t>
    </dgm:pt>
    <dgm:pt modelId="{1E798F7A-BC0F-4AC1-853E-A6F84098F44E}" type="sibTrans" cxnId="{CA8DD78D-BEF2-4BC1-8E71-95E5A669BDD7}">
      <dgm:prSet/>
      <dgm:spPr/>
      <dgm:t>
        <a:bodyPr/>
        <a:lstStyle/>
        <a:p>
          <a:endParaRPr lang="fi-FI"/>
        </a:p>
      </dgm:t>
    </dgm:pt>
    <dgm:pt modelId="{9D701FAE-F424-43A6-875C-667CDA73E1A0}">
      <dgm:prSet phldrT="[Teksti]"/>
      <dgm:spPr/>
      <dgm:t>
        <a:bodyPr/>
        <a:lstStyle/>
        <a:p>
          <a:r>
            <a:rPr lang="fi-FI" dirty="0" smtClean="0"/>
            <a:t>Sähköinen siirtymä</a:t>
          </a:r>
          <a:endParaRPr lang="fi-FI" dirty="0"/>
        </a:p>
      </dgm:t>
    </dgm:pt>
    <dgm:pt modelId="{C2C31065-434F-4568-B187-7851D8521517}" type="parTrans" cxnId="{4B2C1C4D-856E-4487-93D0-78BFBA1207DB}">
      <dgm:prSet/>
      <dgm:spPr/>
      <dgm:t>
        <a:bodyPr/>
        <a:lstStyle/>
        <a:p>
          <a:endParaRPr lang="fi-FI"/>
        </a:p>
      </dgm:t>
    </dgm:pt>
    <dgm:pt modelId="{9CAB2AA4-8D60-4B9C-BD72-596306047995}" type="sibTrans" cxnId="{4B2C1C4D-856E-4487-93D0-78BFBA1207DB}">
      <dgm:prSet/>
      <dgm:spPr/>
      <dgm:t>
        <a:bodyPr/>
        <a:lstStyle/>
        <a:p>
          <a:endParaRPr lang="fi-FI"/>
        </a:p>
      </dgm:t>
    </dgm:pt>
    <dgm:pt modelId="{A9C5D5E2-19AD-4705-B70A-83CB415885FF}">
      <dgm:prSet phldrT="[Teksti]"/>
      <dgm:spPr/>
      <dgm:t>
        <a:bodyPr/>
        <a:lstStyle/>
        <a:p>
          <a:r>
            <a:rPr lang="fi-FI" dirty="0" smtClean="0"/>
            <a:t>Mikrofoni muuttaa sähköiseen muotoon puheen</a:t>
          </a:r>
          <a:endParaRPr lang="fi-FI" dirty="0"/>
        </a:p>
      </dgm:t>
    </dgm:pt>
    <dgm:pt modelId="{71850BD8-2F74-4453-9835-D3A74E9D7235}" type="parTrans" cxnId="{267815D9-DEA5-4CA3-AB96-2C848357F9EB}">
      <dgm:prSet/>
      <dgm:spPr/>
      <dgm:t>
        <a:bodyPr/>
        <a:lstStyle/>
        <a:p>
          <a:endParaRPr lang="fi-FI"/>
        </a:p>
      </dgm:t>
    </dgm:pt>
    <dgm:pt modelId="{B402D550-6DBE-4A73-8801-8361C7ADCBEB}" type="sibTrans" cxnId="{267815D9-DEA5-4CA3-AB96-2C848357F9EB}">
      <dgm:prSet/>
      <dgm:spPr/>
      <dgm:t>
        <a:bodyPr/>
        <a:lstStyle/>
        <a:p>
          <a:endParaRPr lang="fi-FI"/>
        </a:p>
      </dgm:t>
    </dgm:pt>
    <dgm:pt modelId="{6371DAA9-3602-44BD-BBE1-225181798BE5}">
      <dgm:prSet phldrT="[Teksti]"/>
      <dgm:spPr/>
      <dgm:t>
        <a:bodyPr/>
        <a:lstStyle/>
        <a:p>
          <a:r>
            <a:rPr lang="fi-FI" dirty="0" smtClean="0"/>
            <a:t>Ääni menee virheenkorjaavaa koodausta käyttäen tietokoneelle.</a:t>
          </a:r>
          <a:endParaRPr lang="fi-FI" dirty="0"/>
        </a:p>
      </dgm:t>
    </dgm:pt>
    <dgm:pt modelId="{BE2B081F-D21A-4664-B1BE-AEB28F30675E}" type="parTrans" cxnId="{F67920E9-D685-4B4F-86A6-A3F40448F172}">
      <dgm:prSet/>
      <dgm:spPr/>
      <dgm:t>
        <a:bodyPr/>
        <a:lstStyle/>
        <a:p>
          <a:endParaRPr lang="fi-FI"/>
        </a:p>
      </dgm:t>
    </dgm:pt>
    <dgm:pt modelId="{CFF0E1E3-AAD1-493F-B210-C932E7D982B0}" type="sibTrans" cxnId="{F67920E9-D685-4B4F-86A6-A3F40448F172}">
      <dgm:prSet/>
      <dgm:spPr/>
      <dgm:t>
        <a:bodyPr/>
        <a:lstStyle/>
        <a:p>
          <a:endParaRPr lang="fi-FI"/>
        </a:p>
      </dgm:t>
    </dgm:pt>
    <dgm:pt modelId="{E10FFA68-186D-4466-9BAB-5A438A6B897B}">
      <dgm:prSet phldrT="[Teksti]"/>
      <dgm:spPr/>
      <dgm:t>
        <a:bodyPr/>
        <a:lstStyle/>
        <a:p>
          <a:r>
            <a:rPr lang="fi-FI" dirty="0" smtClean="0"/>
            <a:t>Digitointi</a:t>
          </a:r>
          <a:endParaRPr lang="fi-FI" dirty="0"/>
        </a:p>
      </dgm:t>
    </dgm:pt>
    <dgm:pt modelId="{C9A30664-8579-4830-ADFC-F9E3DCCCB6F6}" type="parTrans" cxnId="{84A3CD12-7856-4236-B022-049E7858B009}">
      <dgm:prSet/>
      <dgm:spPr/>
      <dgm:t>
        <a:bodyPr/>
        <a:lstStyle/>
        <a:p>
          <a:endParaRPr lang="fi-FI"/>
        </a:p>
      </dgm:t>
    </dgm:pt>
    <dgm:pt modelId="{AEC9967C-8160-4607-8505-3912B8189CC6}" type="sibTrans" cxnId="{84A3CD12-7856-4236-B022-049E7858B009}">
      <dgm:prSet/>
      <dgm:spPr/>
      <dgm:t>
        <a:bodyPr/>
        <a:lstStyle/>
        <a:p>
          <a:endParaRPr lang="fi-FI"/>
        </a:p>
      </dgm:t>
    </dgm:pt>
    <dgm:pt modelId="{116F63CE-B404-40A0-A488-5A985B17ACFE}">
      <dgm:prSet phldrT="[Teksti]"/>
      <dgm:spPr/>
      <dgm:t>
        <a:bodyPr/>
        <a:lstStyle/>
        <a:p>
          <a:r>
            <a:rPr lang="fi-FI" dirty="0" smtClean="0"/>
            <a:t>Ääni menee jonkun ohjelman kautta biteiksi digitaaliseen muotoon, jolloin se voidaan tallentaa ja editoida. Muunnettaessa dataa analogisesta digitaaliseksi (</a:t>
          </a:r>
          <a:r>
            <a:rPr lang="fi-FI" dirty="0" err="1" smtClean="0"/>
            <a:t>analogia-digitaali</a:t>
          </a:r>
          <a:r>
            <a:rPr lang="fi-FI" dirty="0" smtClean="0"/>
            <a:t> eli AD -muunnos) hukataan tietoisesti dataa.</a:t>
          </a:r>
          <a:endParaRPr lang="fi-FI" dirty="0"/>
        </a:p>
      </dgm:t>
    </dgm:pt>
    <dgm:pt modelId="{296A6F1B-18EA-454C-BB0F-ED0B0F9183B1}" type="parTrans" cxnId="{E690F788-D1C9-4160-8C0C-61F4670F1462}">
      <dgm:prSet/>
      <dgm:spPr/>
      <dgm:t>
        <a:bodyPr/>
        <a:lstStyle/>
        <a:p>
          <a:endParaRPr lang="fi-FI"/>
        </a:p>
      </dgm:t>
    </dgm:pt>
    <dgm:pt modelId="{467C98B4-8234-4FBA-930D-AC64C3D7F5EF}" type="sibTrans" cxnId="{E690F788-D1C9-4160-8C0C-61F4670F1462}">
      <dgm:prSet/>
      <dgm:spPr/>
      <dgm:t>
        <a:bodyPr/>
        <a:lstStyle/>
        <a:p>
          <a:endParaRPr lang="fi-FI"/>
        </a:p>
      </dgm:t>
    </dgm:pt>
    <dgm:pt modelId="{8471C3B4-8AA7-4AD3-B42A-4BC9BC79E558}" type="pres">
      <dgm:prSet presAssocID="{515917FB-06E6-4E85-BD74-DF6C13F3AA27}" presName="linearFlow" presStyleCnt="0">
        <dgm:presLayoutVars>
          <dgm:dir/>
          <dgm:animLvl val="lvl"/>
          <dgm:resizeHandles val="exact"/>
        </dgm:presLayoutVars>
      </dgm:prSet>
      <dgm:spPr/>
    </dgm:pt>
    <dgm:pt modelId="{8238FFA2-B73B-45DA-89B6-18E98E8C2AEF}" type="pres">
      <dgm:prSet presAssocID="{5E63996E-DC1C-473B-A8E5-4252530A9921}" presName="composite" presStyleCnt="0"/>
      <dgm:spPr/>
    </dgm:pt>
    <dgm:pt modelId="{970B3605-42C0-486A-B429-08A911F4724D}" type="pres">
      <dgm:prSet presAssocID="{5E63996E-DC1C-473B-A8E5-4252530A9921}" presName="parentText" presStyleLbl="alignNode1" presStyleIdx="0" presStyleCnt="3" custLinFactNeighborX="-2495" custLinFactNeighborY="-1773">
        <dgm:presLayoutVars>
          <dgm:chMax val="1"/>
          <dgm:bulletEnabled val="1"/>
        </dgm:presLayoutVars>
      </dgm:prSet>
      <dgm:spPr/>
    </dgm:pt>
    <dgm:pt modelId="{F2FC2704-2831-43FF-BE5D-BE9CC2DFF790}" type="pres">
      <dgm:prSet presAssocID="{5E63996E-DC1C-473B-A8E5-4252530A9921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A5EA6C57-F574-43D5-AB08-8E0C2A7B7960}" type="pres">
      <dgm:prSet presAssocID="{8CB101B7-533F-4C00-9A36-42B06DB23CD6}" presName="sp" presStyleCnt="0"/>
      <dgm:spPr/>
    </dgm:pt>
    <dgm:pt modelId="{9800AAEE-3C2F-4C7E-B8A6-3114B0BF00C0}" type="pres">
      <dgm:prSet presAssocID="{9D701FAE-F424-43A6-875C-667CDA73E1A0}" presName="composite" presStyleCnt="0"/>
      <dgm:spPr/>
    </dgm:pt>
    <dgm:pt modelId="{7099EA11-189B-43DA-841B-B1242CBB43DF}" type="pres">
      <dgm:prSet presAssocID="{9D701FAE-F424-43A6-875C-667CDA73E1A0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856D5FB9-85AC-4185-B35D-B309BF2FA9CC}" type="pres">
      <dgm:prSet presAssocID="{9D701FAE-F424-43A6-875C-667CDA73E1A0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DE9F7402-CD9E-4244-9894-7258C2CF0DCE}" type="pres">
      <dgm:prSet presAssocID="{9CAB2AA4-8D60-4B9C-BD72-596306047995}" presName="sp" presStyleCnt="0"/>
      <dgm:spPr/>
    </dgm:pt>
    <dgm:pt modelId="{53656377-EA86-4435-BA34-DDB62314062F}" type="pres">
      <dgm:prSet presAssocID="{E10FFA68-186D-4466-9BAB-5A438A6B897B}" presName="composite" presStyleCnt="0"/>
      <dgm:spPr/>
    </dgm:pt>
    <dgm:pt modelId="{B2B0AF23-9D1B-4E77-BD05-18AE8E0779F9}" type="pres">
      <dgm:prSet presAssocID="{E10FFA68-186D-4466-9BAB-5A438A6B897B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4847DF91-8D22-4420-B5F1-9922EAB2C2B4}" type="pres">
      <dgm:prSet presAssocID="{E10FFA68-186D-4466-9BAB-5A438A6B897B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</dgm:ptLst>
  <dgm:cxnLst>
    <dgm:cxn modelId="{58DCC1AA-BB1D-4B7F-8EE4-970068DEF112}" type="presOf" srcId="{560856F4-6B0C-409F-9DA1-C80FE7C9D143}" destId="{F2FC2704-2831-43FF-BE5D-BE9CC2DFF790}" srcOrd="0" destOrd="1" presId="urn:microsoft.com/office/officeart/2005/8/layout/chevron2"/>
    <dgm:cxn modelId="{4B2C1C4D-856E-4487-93D0-78BFBA1207DB}" srcId="{515917FB-06E6-4E85-BD74-DF6C13F3AA27}" destId="{9D701FAE-F424-43A6-875C-667CDA73E1A0}" srcOrd="1" destOrd="0" parTransId="{C2C31065-434F-4568-B187-7851D8521517}" sibTransId="{9CAB2AA4-8D60-4B9C-BD72-596306047995}"/>
    <dgm:cxn modelId="{755BB704-684D-4FAB-B5ED-A2688CBA02BB}" type="presOf" srcId="{5E63996E-DC1C-473B-A8E5-4252530A9921}" destId="{970B3605-42C0-486A-B429-08A911F4724D}" srcOrd="0" destOrd="0" presId="urn:microsoft.com/office/officeart/2005/8/layout/chevron2"/>
    <dgm:cxn modelId="{35B98DD0-5BB0-46F5-B7F6-23CB4C767F25}" type="presOf" srcId="{6371DAA9-3602-44BD-BBE1-225181798BE5}" destId="{856D5FB9-85AC-4185-B35D-B309BF2FA9CC}" srcOrd="0" destOrd="1" presId="urn:microsoft.com/office/officeart/2005/8/layout/chevron2"/>
    <dgm:cxn modelId="{0BD4DF1A-145C-4430-9B4E-D6A9C61CAFED}" srcId="{5E63996E-DC1C-473B-A8E5-4252530A9921}" destId="{F6A05E82-39D9-4949-8C0E-537B8C6CDAC7}" srcOrd="0" destOrd="0" parTransId="{19A112DB-2B50-40C4-B093-D30E3FE73F16}" sibTransId="{10348C19-F36A-4F7D-AEF1-C808277A5656}"/>
    <dgm:cxn modelId="{B195C6BE-5EA6-4EBC-82FB-2A46B7C4232D}" type="presOf" srcId="{A9C5D5E2-19AD-4705-B70A-83CB415885FF}" destId="{856D5FB9-85AC-4185-B35D-B309BF2FA9CC}" srcOrd="0" destOrd="0" presId="urn:microsoft.com/office/officeart/2005/8/layout/chevron2"/>
    <dgm:cxn modelId="{84A3CD12-7856-4236-B022-049E7858B009}" srcId="{515917FB-06E6-4E85-BD74-DF6C13F3AA27}" destId="{E10FFA68-186D-4466-9BAB-5A438A6B897B}" srcOrd="2" destOrd="0" parTransId="{C9A30664-8579-4830-ADFC-F9E3DCCCB6F6}" sibTransId="{AEC9967C-8160-4607-8505-3912B8189CC6}"/>
    <dgm:cxn modelId="{E690F788-D1C9-4160-8C0C-61F4670F1462}" srcId="{E10FFA68-186D-4466-9BAB-5A438A6B897B}" destId="{116F63CE-B404-40A0-A488-5A985B17ACFE}" srcOrd="0" destOrd="0" parTransId="{296A6F1B-18EA-454C-BB0F-ED0B0F9183B1}" sibTransId="{467C98B4-8234-4FBA-930D-AC64C3D7F5EF}"/>
    <dgm:cxn modelId="{33ECE31D-915C-466C-8450-2A7F16B182A4}" type="presOf" srcId="{9D701FAE-F424-43A6-875C-667CDA73E1A0}" destId="{7099EA11-189B-43DA-841B-B1242CBB43DF}" srcOrd="0" destOrd="0" presId="urn:microsoft.com/office/officeart/2005/8/layout/chevron2"/>
    <dgm:cxn modelId="{F67920E9-D685-4B4F-86A6-A3F40448F172}" srcId="{9D701FAE-F424-43A6-875C-667CDA73E1A0}" destId="{6371DAA9-3602-44BD-BBE1-225181798BE5}" srcOrd="1" destOrd="0" parTransId="{BE2B081F-D21A-4664-B1BE-AEB28F30675E}" sibTransId="{CFF0E1E3-AAD1-493F-B210-C932E7D982B0}"/>
    <dgm:cxn modelId="{1272F052-3400-424E-8724-A41363BD6FB6}" type="presOf" srcId="{E10FFA68-186D-4466-9BAB-5A438A6B897B}" destId="{B2B0AF23-9D1B-4E77-BD05-18AE8E0779F9}" srcOrd="0" destOrd="0" presId="urn:microsoft.com/office/officeart/2005/8/layout/chevron2"/>
    <dgm:cxn modelId="{CA8DD78D-BEF2-4BC1-8E71-95E5A669BDD7}" srcId="{5E63996E-DC1C-473B-A8E5-4252530A9921}" destId="{560856F4-6B0C-409F-9DA1-C80FE7C9D143}" srcOrd="1" destOrd="0" parTransId="{73D6E694-B268-4F63-A902-7D32B1647361}" sibTransId="{1E798F7A-BC0F-4AC1-853E-A6F84098F44E}"/>
    <dgm:cxn modelId="{5EFEC7CB-3E6B-4114-84E6-1D9FCC34F756}" srcId="{515917FB-06E6-4E85-BD74-DF6C13F3AA27}" destId="{5E63996E-DC1C-473B-A8E5-4252530A9921}" srcOrd="0" destOrd="0" parTransId="{B3260548-3DB0-48B5-AD35-0BF9AB34F598}" sibTransId="{8CB101B7-533F-4C00-9A36-42B06DB23CD6}"/>
    <dgm:cxn modelId="{5463BA82-DE44-48DB-A22B-A833CC31635B}" type="presOf" srcId="{515917FB-06E6-4E85-BD74-DF6C13F3AA27}" destId="{8471C3B4-8AA7-4AD3-B42A-4BC9BC79E558}" srcOrd="0" destOrd="0" presId="urn:microsoft.com/office/officeart/2005/8/layout/chevron2"/>
    <dgm:cxn modelId="{1B1BBCBE-30B8-4DA2-A0C1-4F1B88191E9B}" type="presOf" srcId="{F6A05E82-39D9-4949-8C0E-537B8C6CDAC7}" destId="{F2FC2704-2831-43FF-BE5D-BE9CC2DFF790}" srcOrd="0" destOrd="0" presId="urn:microsoft.com/office/officeart/2005/8/layout/chevron2"/>
    <dgm:cxn modelId="{267815D9-DEA5-4CA3-AB96-2C848357F9EB}" srcId="{9D701FAE-F424-43A6-875C-667CDA73E1A0}" destId="{A9C5D5E2-19AD-4705-B70A-83CB415885FF}" srcOrd="0" destOrd="0" parTransId="{71850BD8-2F74-4453-9835-D3A74E9D7235}" sibTransId="{B402D550-6DBE-4A73-8801-8361C7ADCBEB}"/>
    <dgm:cxn modelId="{2479A968-4747-4FB1-A103-9C98DE17871F}" type="presOf" srcId="{116F63CE-B404-40A0-A488-5A985B17ACFE}" destId="{4847DF91-8D22-4420-B5F1-9922EAB2C2B4}" srcOrd="0" destOrd="0" presId="urn:microsoft.com/office/officeart/2005/8/layout/chevron2"/>
    <dgm:cxn modelId="{FEB51103-4B57-450E-A756-81E0218AE828}" type="presParOf" srcId="{8471C3B4-8AA7-4AD3-B42A-4BC9BC79E558}" destId="{8238FFA2-B73B-45DA-89B6-18E98E8C2AEF}" srcOrd="0" destOrd="0" presId="urn:microsoft.com/office/officeart/2005/8/layout/chevron2"/>
    <dgm:cxn modelId="{FE2622DC-EA42-4B95-B551-78912048F4C6}" type="presParOf" srcId="{8238FFA2-B73B-45DA-89B6-18E98E8C2AEF}" destId="{970B3605-42C0-486A-B429-08A911F4724D}" srcOrd="0" destOrd="0" presId="urn:microsoft.com/office/officeart/2005/8/layout/chevron2"/>
    <dgm:cxn modelId="{85B0AF82-3BE2-488D-B033-45CE343ECE2C}" type="presParOf" srcId="{8238FFA2-B73B-45DA-89B6-18E98E8C2AEF}" destId="{F2FC2704-2831-43FF-BE5D-BE9CC2DFF790}" srcOrd="1" destOrd="0" presId="urn:microsoft.com/office/officeart/2005/8/layout/chevron2"/>
    <dgm:cxn modelId="{0A3E572D-4DF1-40AC-85A8-5DE2FEBE252F}" type="presParOf" srcId="{8471C3B4-8AA7-4AD3-B42A-4BC9BC79E558}" destId="{A5EA6C57-F574-43D5-AB08-8E0C2A7B7960}" srcOrd="1" destOrd="0" presId="urn:microsoft.com/office/officeart/2005/8/layout/chevron2"/>
    <dgm:cxn modelId="{C7947389-E709-48DB-A961-18BF4649E7E3}" type="presParOf" srcId="{8471C3B4-8AA7-4AD3-B42A-4BC9BC79E558}" destId="{9800AAEE-3C2F-4C7E-B8A6-3114B0BF00C0}" srcOrd="2" destOrd="0" presId="urn:microsoft.com/office/officeart/2005/8/layout/chevron2"/>
    <dgm:cxn modelId="{F37AC061-3C50-45F6-9190-A06E1441AB03}" type="presParOf" srcId="{9800AAEE-3C2F-4C7E-B8A6-3114B0BF00C0}" destId="{7099EA11-189B-43DA-841B-B1242CBB43DF}" srcOrd="0" destOrd="0" presId="urn:microsoft.com/office/officeart/2005/8/layout/chevron2"/>
    <dgm:cxn modelId="{705FADE8-5FB0-487B-9C73-8FD14DD73EA7}" type="presParOf" srcId="{9800AAEE-3C2F-4C7E-B8A6-3114B0BF00C0}" destId="{856D5FB9-85AC-4185-B35D-B309BF2FA9CC}" srcOrd="1" destOrd="0" presId="urn:microsoft.com/office/officeart/2005/8/layout/chevron2"/>
    <dgm:cxn modelId="{AED21D62-21C8-46FA-B7FE-25C0BF9AEDC2}" type="presParOf" srcId="{8471C3B4-8AA7-4AD3-B42A-4BC9BC79E558}" destId="{DE9F7402-CD9E-4244-9894-7258C2CF0DCE}" srcOrd="3" destOrd="0" presId="urn:microsoft.com/office/officeart/2005/8/layout/chevron2"/>
    <dgm:cxn modelId="{76B09DBD-EAA1-426A-A9AE-087444AB5CE9}" type="presParOf" srcId="{8471C3B4-8AA7-4AD3-B42A-4BC9BC79E558}" destId="{53656377-EA86-4435-BA34-DDB62314062F}" srcOrd="4" destOrd="0" presId="urn:microsoft.com/office/officeart/2005/8/layout/chevron2"/>
    <dgm:cxn modelId="{65D36907-F082-4993-8D24-6C1DE14CDA2A}" type="presParOf" srcId="{53656377-EA86-4435-BA34-DDB62314062F}" destId="{B2B0AF23-9D1B-4E77-BD05-18AE8E0779F9}" srcOrd="0" destOrd="0" presId="urn:microsoft.com/office/officeart/2005/8/layout/chevron2"/>
    <dgm:cxn modelId="{BF35EFC6-6AF0-4A81-BD69-98A863B8C479}" type="presParOf" srcId="{53656377-EA86-4435-BA34-DDB62314062F}" destId="{4847DF91-8D22-4420-B5F1-9922EAB2C2B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70B3605-42C0-486A-B429-08A911F4724D}">
      <dsp:nvSpPr>
        <dsp:cNvPr id="0" name=""/>
        <dsp:cNvSpPr/>
      </dsp:nvSpPr>
      <dsp:spPr>
        <a:xfrm rot="5400000">
          <a:off x="-254508" y="254508"/>
          <a:ext cx="1696724" cy="118770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700" kern="1200" dirty="0" smtClean="0"/>
            <a:t>Analoginen</a:t>
          </a:r>
          <a:endParaRPr lang="fi-FI" sz="1700" kern="1200" dirty="0"/>
        </a:p>
      </dsp:txBody>
      <dsp:txXfrm rot="5400000">
        <a:off x="-254508" y="254508"/>
        <a:ext cx="1696724" cy="1187707"/>
      </dsp:txXfrm>
    </dsp:sp>
    <dsp:sp modelId="{F2FC2704-2831-43FF-BE5D-BE9CC2DFF790}">
      <dsp:nvSpPr>
        <dsp:cNvPr id="0" name=""/>
        <dsp:cNvSpPr/>
      </dsp:nvSpPr>
      <dsp:spPr>
        <a:xfrm rot="5400000">
          <a:off x="4157218" y="-2967301"/>
          <a:ext cx="1102870" cy="704189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i-FI" sz="1700" kern="1200" dirty="0" smtClean="0"/>
            <a:t>Puhutaan mikrofoniin</a:t>
          </a:r>
          <a:endParaRPr lang="fi-FI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i-FI" sz="1700" kern="1200" dirty="0" smtClean="0"/>
            <a:t>Ääni on analogisessa muodossa</a:t>
          </a:r>
          <a:endParaRPr lang="fi-FI" sz="1700" kern="1200" dirty="0"/>
        </a:p>
      </dsp:txBody>
      <dsp:txXfrm rot="5400000">
        <a:off x="4157218" y="-2967301"/>
        <a:ext cx="1102870" cy="7041892"/>
      </dsp:txXfrm>
    </dsp:sp>
    <dsp:sp modelId="{7099EA11-189B-43DA-841B-B1242CBB43DF}">
      <dsp:nvSpPr>
        <dsp:cNvPr id="0" name=""/>
        <dsp:cNvSpPr/>
      </dsp:nvSpPr>
      <dsp:spPr>
        <a:xfrm rot="5400000">
          <a:off x="-254508" y="1760408"/>
          <a:ext cx="1696724" cy="118770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700" kern="1200" dirty="0" smtClean="0"/>
            <a:t>Sähköinen siirtymä</a:t>
          </a:r>
          <a:endParaRPr lang="fi-FI" sz="1700" kern="1200" dirty="0"/>
        </a:p>
      </dsp:txBody>
      <dsp:txXfrm rot="5400000">
        <a:off x="-254508" y="1760408"/>
        <a:ext cx="1696724" cy="1187707"/>
      </dsp:txXfrm>
    </dsp:sp>
    <dsp:sp modelId="{856D5FB9-85AC-4185-B35D-B309BF2FA9CC}">
      <dsp:nvSpPr>
        <dsp:cNvPr id="0" name=""/>
        <dsp:cNvSpPr/>
      </dsp:nvSpPr>
      <dsp:spPr>
        <a:xfrm rot="5400000">
          <a:off x="4157218" y="-1463610"/>
          <a:ext cx="1102870" cy="704189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i-FI" sz="1700" kern="1200" dirty="0" smtClean="0"/>
            <a:t>Mikrofoni muuttaa sähköiseen muotoon puheen</a:t>
          </a:r>
          <a:endParaRPr lang="fi-FI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i-FI" sz="1700" kern="1200" dirty="0" smtClean="0"/>
            <a:t>Ääni menee virheenkorjaavaa koodausta käyttäen tietokoneelle.</a:t>
          </a:r>
          <a:endParaRPr lang="fi-FI" sz="1700" kern="1200" dirty="0"/>
        </a:p>
      </dsp:txBody>
      <dsp:txXfrm rot="5400000">
        <a:off x="4157218" y="-1463610"/>
        <a:ext cx="1102870" cy="7041892"/>
      </dsp:txXfrm>
    </dsp:sp>
    <dsp:sp modelId="{B2B0AF23-9D1B-4E77-BD05-18AE8E0779F9}">
      <dsp:nvSpPr>
        <dsp:cNvPr id="0" name=""/>
        <dsp:cNvSpPr/>
      </dsp:nvSpPr>
      <dsp:spPr>
        <a:xfrm rot="5400000">
          <a:off x="-254508" y="3264100"/>
          <a:ext cx="1696724" cy="118770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700" kern="1200" dirty="0" smtClean="0"/>
            <a:t>Digitointi</a:t>
          </a:r>
          <a:endParaRPr lang="fi-FI" sz="1700" kern="1200" dirty="0"/>
        </a:p>
      </dsp:txBody>
      <dsp:txXfrm rot="5400000">
        <a:off x="-254508" y="3264100"/>
        <a:ext cx="1696724" cy="1187707"/>
      </dsp:txXfrm>
    </dsp:sp>
    <dsp:sp modelId="{4847DF91-8D22-4420-B5F1-9922EAB2C2B4}">
      <dsp:nvSpPr>
        <dsp:cNvPr id="0" name=""/>
        <dsp:cNvSpPr/>
      </dsp:nvSpPr>
      <dsp:spPr>
        <a:xfrm rot="5400000">
          <a:off x="4157218" y="40080"/>
          <a:ext cx="1102870" cy="704189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i-FI" sz="1700" kern="1200" dirty="0" smtClean="0"/>
            <a:t>Ääni menee jonkun ohjelman kautta biteiksi digitaaliseen muotoon, jolloin se voidaan tallentaa ja editoida. Muunnettaessa dataa analogisesta digitaaliseksi (</a:t>
          </a:r>
          <a:r>
            <a:rPr lang="fi-FI" sz="1700" kern="1200" dirty="0" err="1" smtClean="0"/>
            <a:t>analogia-digitaali</a:t>
          </a:r>
          <a:r>
            <a:rPr lang="fi-FI" sz="1700" kern="1200" dirty="0" smtClean="0"/>
            <a:t> eli AD -muunnos) hukataan tietoisesti dataa.</a:t>
          </a:r>
          <a:endParaRPr lang="fi-FI" sz="1700" kern="1200" dirty="0"/>
        </a:p>
      </dsp:txBody>
      <dsp:txXfrm rot="5400000">
        <a:off x="4157218" y="40080"/>
        <a:ext cx="1102870" cy="704189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tsikko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28" name="Päivämäärän paikkamerkki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4541A-D61B-4C22-8752-E35D0C2800F0}" type="datetimeFigureOut">
              <a:rPr lang="fi-FI" smtClean="0"/>
              <a:t>29.9.2011</a:t>
            </a:fld>
            <a:endParaRPr lang="fi-FI"/>
          </a:p>
        </p:txBody>
      </p:sp>
      <p:sp>
        <p:nvSpPr>
          <p:cNvPr id="17" name="Alatunnisteen paikkamerkki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29" name="Dian numeron paikkamerkki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5B9F3-C76C-4769-A4CA-A353BD72D0D0}" type="slidenum">
              <a:rPr lang="fi-FI" smtClean="0"/>
              <a:t>‹#›</a:t>
            </a:fld>
            <a:endParaRPr lang="fi-FI"/>
          </a:p>
        </p:txBody>
      </p:sp>
      <p:sp>
        <p:nvSpPr>
          <p:cNvPr id="9" name="Alaotsikko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i-FI" smtClean="0"/>
              <a:t>Muokkaa alaotsikon perustyyliä napsautt.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4541A-D61B-4C22-8752-E35D0C2800F0}" type="datetimeFigureOut">
              <a:rPr lang="fi-FI" smtClean="0"/>
              <a:t>29.9.2011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5B9F3-C76C-4769-A4CA-A353BD72D0D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4541A-D61B-4C22-8752-E35D0C2800F0}" type="datetimeFigureOut">
              <a:rPr lang="fi-FI" smtClean="0"/>
              <a:t>29.9.2011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5B9F3-C76C-4769-A4CA-A353BD72D0D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4541A-D61B-4C22-8752-E35D0C2800F0}" type="datetimeFigureOut">
              <a:rPr lang="fi-FI" smtClean="0"/>
              <a:t>29.9.2011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5B9F3-C76C-4769-A4CA-A353BD72D0D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4541A-D61B-4C22-8752-E35D0C2800F0}" type="datetimeFigureOut">
              <a:rPr lang="fi-FI" smtClean="0"/>
              <a:t>29.9.2011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6E95B9F3-C76C-4769-A4CA-A353BD72D0D0}" type="slidenum">
              <a:rPr lang="fi-FI" smtClean="0"/>
              <a:t>‹#›</a:t>
            </a:fld>
            <a:endParaRPr lang="fi-FI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4541A-D61B-4C22-8752-E35D0C2800F0}" type="datetimeFigureOut">
              <a:rPr lang="fi-FI" smtClean="0"/>
              <a:t>29.9.2011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5B9F3-C76C-4769-A4CA-A353BD72D0D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5" name="Sisällön paikkamerkki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7" name="Päivämäärän paikkamerkki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4541A-D61B-4C22-8752-E35D0C2800F0}" type="datetimeFigureOut">
              <a:rPr lang="fi-FI" smtClean="0"/>
              <a:t>29.9.2011</a:t>
            </a:fld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Dian numeron paikkamerkki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5B9F3-C76C-4769-A4CA-A353BD72D0D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4541A-D61B-4C22-8752-E35D0C2800F0}" type="datetimeFigureOut">
              <a:rPr lang="fi-FI" smtClean="0"/>
              <a:t>29.9.2011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5B9F3-C76C-4769-A4CA-A353BD72D0D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4541A-D61B-4C22-8752-E35D0C2800F0}" type="datetimeFigureOut">
              <a:rPr lang="fi-FI" smtClean="0"/>
              <a:t>29.9.2011</a:t>
            </a:fld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5B9F3-C76C-4769-A4CA-A353BD72D0D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4541A-D61B-4C22-8752-E35D0C2800F0}" type="datetimeFigureOut">
              <a:rPr lang="fi-FI" smtClean="0"/>
              <a:t>29.9.2011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5B9F3-C76C-4769-A4CA-A353BD72D0D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fi-FI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Lisää kuva napsauttamalla kuvaketta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4541A-D61B-4C22-8752-E35D0C2800F0}" type="datetimeFigureOut">
              <a:rPr lang="fi-FI" smtClean="0"/>
              <a:t>29.9.2011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5B9F3-C76C-4769-A4CA-A353BD72D0D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tsikon paikkamerkki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13" name="Tekstin paikkamerkki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  <a:p>
            <a:pPr lvl="1" eaLnBrk="1" latinLnBrk="0" hangingPunct="1"/>
            <a:r>
              <a:rPr kumimoji="0" lang="fi-FI" smtClean="0"/>
              <a:t>toinen taso</a:t>
            </a:r>
          </a:p>
          <a:p>
            <a:pPr lvl="2" eaLnBrk="1" latinLnBrk="0" hangingPunct="1"/>
            <a:r>
              <a:rPr kumimoji="0" lang="fi-FI" smtClean="0"/>
              <a:t>kolmas taso</a:t>
            </a:r>
          </a:p>
          <a:p>
            <a:pPr lvl="3" eaLnBrk="1" latinLnBrk="0" hangingPunct="1"/>
            <a:r>
              <a:rPr kumimoji="0" lang="fi-FI" smtClean="0"/>
              <a:t>neljäs taso</a:t>
            </a:r>
          </a:p>
          <a:p>
            <a:pPr lvl="4" eaLnBrk="1" latinLnBrk="0" hangingPunct="1"/>
            <a:r>
              <a:rPr kumimoji="0" lang="fi-FI" smtClean="0"/>
              <a:t>viides taso</a:t>
            </a:r>
            <a:endParaRPr kumimoji="0" lang="en-US"/>
          </a:p>
        </p:txBody>
      </p:sp>
      <p:sp>
        <p:nvSpPr>
          <p:cNvPr id="14" name="Päivämäärän paikkamerkki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604541A-D61B-4C22-8752-E35D0C2800F0}" type="datetimeFigureOut">
              <a:rPr lang="fi-FI" smtClean="0"/>
              <a:t>29.9.2011</a:t>
            </a:fld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23" name="Dian numeron paikkamerkki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E95B9F3-C76C-4769-A4CA-A353BD72D0D0}" type="slidenum">
              <a:rPr lang="fi-FI" smtClean="0"/>
              <a:t>‹#›</a:t>
            </a:fld>
            <a:endParaRPr lang="fi-FI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signal.hut.fi/digis/luento1/dakaavio.html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4" Type="http://schemas.openxmlformats.org/officeDocument/2006/relationships/hyperlink" Target="http://www.cs.tut.fi/sgn/arg/klap/da2004/ad_da.pdf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ileinfo.com/extension/iff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Hieman äänestä ja äänen muokkauksesta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Wav-tiedostot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Äänen tallentamiseen.</a:t>
            </a:r>
          </a:p>
          <a:p>
            <a:r>
              <a:rPr lang="fi-FI" dirty="0" smtClean="0"/>
              <a:t>Mikkisoftan ja IBM:n kehitystyötä</a:t>
            </a:r>
          </a:p>
          <a:p>
            <a:r>
              <a:rPr lang="fi-FI" dirty="0" smtClean="0"/>
              <a:t>Yleisin tapa on </a:t>
            </a:r>
            <a:r>
              <a:rPr lang="fi-FI" dirty="0" err="1" smtClean="0"/>
              <a:t>PCM-muoto</a:t>
            </a:r>
            <a:r>
              <a:rPr lang="fi-FI" dirty="0" smtClean="0"/>
              <a:t>, joka on häviötön </a:t>
            </a:r>
            <a:r>
              <a:rPr lang="fi-FI" dirty="0" smtClean="0">
                <a:sym typeface="Wingdings" pitchFamily="2" charset="2"/>
              </a:rPr>
              <a:t> ei laadunmenetystä</a:t>
            </a:r>
          </a:p>
          <a:p>
            <a:r>
              <a:rPr lang="fi-FI" dirty="0" smtClean="0">
                <a:sym typeface="Wingdings" pitchFamily="2" charset="2"/>
              </a:rPr>
              <a:t>Ei käytetä pitkiin äänitiedostoihin, koska vie enemmän tilaa kuin mp3 tai </a:t>
            </a:r>
            <a:r>
              <a:rPr lang="fi-FI" dirty="0" err="1" smtClean="0">
                <a:sym typeface="Wingdings" pitchFamily="2" charset="2"/>
              </a:rPr>
              <a:t>ogg</a:t>
            </a:r>
            <a:r>
              <a:rPr lang="fi-FI" dirty="0" smtClean="0">
                <a:sym typeface="Wingdings" pitchFamily="2" charset="2"/>
              </a:rPr>
              <a:t>.</a:t>
            </a:r>
          </a:p>
          <a:p>
            <a:r>
              <a:rPr lang="fi-FI" dirty="0" err="1" smtClean="0">
                <a:sym typeface="Wingdings" pitchFamily="2" charset="2"/>
              </a:rPr>
              <a:t>Wavin</a:t>
            </a:r>
            <a:r>
              <a:rPr lang="fi-FI" dirty="0" smtClean="0">
                <a:sym typeface="Wingdings" pitchFamily="2" charset="2"/>
              </a:rPr>
              <a:t> kokorajoitus on 4 </a:t>
            </a:r>
            <a:r>
              <a:rPr lang="fi-FI" dirty="0" err="1" smtClean="0">
                <a:sym typeface="Wingdings" pitchFamily="2" charset="2"/>
              </a:rPr>
              <a:t>Gt</a:t>
            </a:r>
            <a:r>
              <a:rPr lang="fi-FI" dirty="0" smtClean="0">
                <a:sym typeface="Wingdings" pitchFamily="2" charset="2"/>
              </a:rPr>
              <a:t>.</a:t>
            </a:r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Muita tiedostomuotoja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862013" lvl="1" indent="-322263">
              <a:spcAft>
                <a:spcPts val="1138"/>
              </a:spcAft>
              <a:buSzPct val="45000"/>
              <a:buFont typeface="Wingdings" charset="2"/>
              <a:buChar char=""/>
              <a:tabLst>
                <a:tab pos="862013" algn="l"/>
                <a:tab pos="1309688" algn="l"/>
                <a:tab pos="1758950" algn="l"/>
                <a:tab pos="2208213" algn="l"/>
                <a:tab pos="2657475" algn="l"/>
                <a:tab pos="3106738" algn="l"/>
                <a:tab pos="3556000" algn="l"/>
                <a:tab pos="4005263" algn="l"/>
                <a:tab pos="4454525" algn="l"/>
                <a:tab pos="4903788" algn="l"/>
                <a:tab pos="5353050" algn="l"/>
                <a:tab pos="5802313" algn="l"/>
                <a:tab pos="6251575" algn="l"/>
                <a:tab pos="6700838" algn="l"/>
                <a:tab pos="7150100" algn="l"/>
                <a:tab pos="7599363" algn="l"/>
                <a:tab pos="8048625" algn="l"/>
                <a:tab pos="8497888" algn="l"/>
                <a:tab pos="8947150" algn="l"/>
                <a:tab pos="9396413" algn="l"/>
                <a:tab pos="9845675" algn="l"/>
              </a:tabLst>
            </a:pPr>
            <a:r>
              <a:rPr lang="fi-FI" sz="2600" dirty="0" err="1" smtClean="0">
                <a:solidFill>
                  <a:srgbClr val="000000"/>
                </a:solidFill>
              </a:rPr>
              <a:t>Aif</a:t>
            </a:r>
            <a:endParaRPr lang="fi-FI" sz="2600" dirty="0" smtClean="0">
              <a:solidFill>
                <a:srgbClr val="000000"/>
              </a:solidFill>
            </a:endParaRPr>
          </a:p>
          <a:p>
            <a:pPr marL="862013" lvl="1" indent="-322263">
              <a:spcAft>
                <a:spcPts val="1138"/>
              </a:spcAft>
              <a:buSzPct val="45000"/>
              <a:buFont typeface="Wingdings" charset="2"/>
              <a:buChar char=""/>
              <a:tabLst>
                <a:tab pos="862013" algn="l"/>
                <a:tab pos="1309688" algn="l"/>
                <a:tab pos="1758950" algn="l"/>
                <a:tab pos="2208213" algn="l"/>
                <a:tab pos="2657475" algn="l"/>
                <a:tab pos="3106738" algn="l"/>
                <a:tab pos="3556000" algn="l"/>
                <a:tab pos="4005263" algn="l"/>
                <a:tab pos="4454525" algn="l"/>
                <a:tab pos="4903788" algn="l"/>
                <a:tab pos="5353050" algn="l"/>
                <a:tab pos="5802313" algn="l"/>
                <a:tab pos="6251575" algn="l"/>
                <a:tab pos="6700838" algn="l"/>
                <a:tab pos="7150100" algn="l"/>
                <a:tab pos="7599363" algn="l"/>
                <a:tab pos="8048625" algn="l"/>
                <a:tab pos="8497888" algn="l"/>
                <a:tab pos="8947150" algn="l"/>
                <a:tab pos="9396413" algn="l"/>
                <a:tab pos="9845675" algn="l"/>
              </a:tabLst>
            </a:pPr>
            <a:r>
              <a:rPr lang="fi-FI" sz="2600" dirty="0" smtClean="0">
                <a:solidFill>
                  <a:srgbClr val="000000"/>
                </a:solidFill>
              </a:rPr>
              <a:t>Ale</a:t>
            </a:r>
          </a:p>
          <a:p>
            <a:pPr marL="862013" lvl="1" indent="-322263">
              <a:spcAft>
                <a:spcPts val="1138"/>
              </a:spcAft>
              <a:buSzPct val="45000"/>
              <a:buFont typeface="Wingdings" charset="2"/>
              <a:buChar char=""/>
              <a:tabLst>
                <a:tab pos="862013" algn="l"/>
                <a:tab pos="1309688" algn="l"/>
                <a:tab pos="1758950" algn="l"/>
                <a:tab pos="2208213" algn="l"/>
                <a:tab pos="2657475" algn="l"/>
                <a:tab pos="3106738" algn="l"/>
                <a:tab pos="3556000" algn="l"/>
                <a:tab pos="4005263" algn="l"/>
                <a:tab pos="4454525" algn="l"/>
                <a:tab pos="4903788" algn="l"/>
                <a:tab pos="5353050" algn="l"/>
                <a:tab pos="5802313" algn="l"/>
                <a:tab pos="6251575" algn="l"/>
                <a:tab pos="6700838" algn="l"/>
                <a:tab pos="7150100" algn="l"/>
                <a:tab pos="7599363" algn="l"/>
                <a:tab pos="8048625" algn="l"/>
                <a:tab pos="8497888" algn="l"/>
                <a:tab pos="8947150" algn="l"/>
                <a:tab pos="9396413" algn="l"/>
                <a:tab pos="9845675" algn="l"/>
              </a:tabLst>
            </a:pPr>
            <a:r>
              <a:rPr lang="fi-FI" sz="2600" dirty="0" smtClean="0">
                <a:solidFill>
                  <a:srgbClr val="000000"/>
                </a:solidFill>
              </a:rPr>
              <a:t>Au</a:t>
            </a:r>
          </a:p>
          <a:p>
            <a:pPr marL="862013" lvl="1" indent="-322263">
              <a:spcAft>
                <a:spcPts val="1138"/>
              </a:spcAft>
              <a:buSzPct val="45000"/>
              <a:buFont typeface="Wingdings" charset="2"/>
              <a:buChar char=""/>
              <a:tabLst>
                <a:tab pos="862013" algn="l"/>
                <a:tab pos="1309688" algn="l"/>
                <a:tab pos="1758950" algn="l"/>
                <a:tab pos="2208213" algn="l"/>
                <a:tab pos="2657475" algn="l"/>
                <a:tab pos="3106738" algn="l"/>
                <a:tab pos="3556000" algn="l"/>
                <a:tab pos="4005263" algn="l"/>
                <a:tab pos="4454525" algn="l"/>
                <a:tab pos="4903788" algn="l"/>
                <a:tab pos="5353050" algn="l"/>
                <a:tab pos="5802313" algn="l"/>
                <a:tab pos="6251575" algn="l"/>
                <a:tab pos="6700838" algn="l"/>
                <a:tab pos="7150100" algn="l"/>
                <a:tab pos="7599363" algn="l"/>
                <a:tab pos="8048625" algn="l"/>
                <a:tab pos="8497888" algn="l"/>
                <a:tab pos="8947150" algn="l"/>
                <a:tab pos="9396413" algn="l"/>
                <a:tab pos="9845675" algn="l"/>
              </a:tabLst>
            </a:pPr>
            <a:r>
              <a:rPr lang="fi-FI" sz="2600" dirty="0" smtClean="0">
                <a:solidFill>
                  <a:srgbClr val="000000"/>
                </a:solidFill>
              </a:rPr>
              <a:t>Ra tai </a:t>
            </a:r>
            <a:r>
              <a:rPr lang="fi-FI" sz="2600" dirty="0" err="1" smtClean="0">
                <a:solidFill>
                  <a:srgbClr val="000000"/>
                </a:solidFill>
              </a:rPr>
              <a:t>rm</a:t>
            </a:r>
            <a:endParaRPr lang="fi-FI" sz="2600" dirty="0" smtClean="0">
              <a:solidFill>
                <a:srgbClr val="000000"/>
              </a:solidFill>
            </a:endParaRPr>
          </a:p>
          <a:p>
            <a:pPr marL="862013" lvl="1" indent="-322263">
              <a:spcAft>
                <a:spcPts val="1138"/>
              </a:spcAft>
              <a:buSzPct val="45000"/>
              <a:buFont typeface="Wingdings" charset="2"/>
              <a:buChar char=""/>
              <a:tabLst>
                <a:tab pos="862013" algn="l"/>
                <a:tab pos="1309688" algn="l"/>
                <a:tab pos="1758950" algn="l"/>
                <a:tab pos="2208213" algn="l"/>
                <a:tab pos="2657475" algn="l"/>
                <a:tab pos="3106738" algn="l"/>
                <a:tab pos="3556000" algn="l"/>
                <a:tab pos="4005263" algn="l"/>
                <a:tab pos="4454525" algn="l"/>
                <a:tab pos="4903788" algn="l"/>
                <a:tab pos="5353050" algn="l"/>
                <a:tab pos="5802313" algn="l"/>
                <a:tab pos="6251575" algn="l"/>
                <a:tab pos="6700838" algn="l"/>
                <a:tab pos="7150100" algn="l"/>
                <a:tab pos="7599363" algn="l"/>
                <a:tab pos="8048625" algn="l"/>
                <a:tab pos="8497888" algn="l"/>
                <a:tab pos="8947150" algn="l"/>
                <a:tab pos="9396413" algn="l"/>
                <a:tab pos="9845675" algn="l"/>
              </a:tabLst>
            </a:pPr>
            <a:r>
              <a:rPr lang="fi-FI" sz="2600" dirty="0" smtClean="0">
                <a:solidFill>
                  <a:srgbClr val="000000"/>
                </a:solidFill>
              </a:rPr>
              <a:t>Mp3</a:t>
            </a:r>
          </a:p>
          <a:p>
            <a:pPr marL="862013" lvl="1" indent="-322263">
              <a:spcAft>
                <a:spcPts val="1138"/>
              </a:spcAft>
              <a:buSzPct val="45000"/>
              <a:buFont typeface="Wingdings" charset="2"/>
              <a:buChar char=""/>
              <a:tabLst>
                <a:tab pos="862013" algn="l"/>
                <a:tab pos="1309688" algn="l"/>
                <a:tab pos="1758950" algn="l"/>
                <a:tab pos="2208213" algn="l"/>
                <a:tab pos="2657475" algn="l"/>
                <a:tab pos="3106738" algn="l"/>
                <a:tab pos="3556000" algn="l"/>
                <a:tab pos="4005263" algn="l"/>
                <a:tab pos="4454525" algn="l"/>
                <a:tab pos="4903788" algn="l"/>
                <a:tab pos="5353050" algn="l"/>
                <a:tab pos="5802313" algn="l"/>
                <a:tab pos="6251575" algn="l"/>
                <a:tab pos="6700838" algn="l"/>
                <a:tab pos="7150100" algn="l"/>
                <a:tab pos="7599363" algn="l"/>
                <a:tab pos="8048625" algn="l"/>
                <a:tab pos="8497888" algn="l"/>
                <a:tab pos="8947150" algn="l"/>
                <a:tab pos="9396413" algn="l"/>
                <a:tab pos="9845675" algn="l"/>
              </a:tabLst>
            </a:pPr>
            <a:r>
              <a:rPr lang="fi-FI" sz="2600" dirty="0" smtClean="0">
                <a:solidFill>
                  <a:srgbClr val="000000"/>
                </a:solidFill>
              </a:rPr>
              <a:t>MP4</a:t>
            </a:r>
            <a:endParaRPr lang="fi-FI" sz="2600" dirty="0" smtClean="0">
              <a:solidFill>
                <a:srgbClr val="000000"/>
              </a:solidFill>
            </a:endParaRPr>
          </a:p>
          <a:p>
            <a:pPr marL="862013" lvl="1" indent="-322263">
              <a:spcAft>
                <a:spcPts val="1138"/>
              </a:spcAft>
              <a:buSzPct val="45000"/>
              <a:buFont typeface="Wingdings" charset="2"/>
              <a:buChar char=""/>
              <a:tabLst>
                <a:tab pos="862013" algn="l"/>
                <a:tab pos="1309688" algn="l"/>
                <a:tab pos="1758950" algn="l"/>
                <a:tab pos="2208213" algn="l"/>
                <a:tab pos="2657475" algn="l"/>
                <a:tab pos="3106738" algn="l"/>
                <a:tab pos="3556000" algn="l"/>
                <a:tab pos="4005263" algn="l"/>
                <a:tab pos="4454525" algn="l"/>
                <a:tab pos="4903788" algn="l"/>
                <a:tab pos="5353050" algn="l"/>
                <a:tab pos="5802313" algn="l"/>
                <a:tab pos="6251575" algn="l"/>
                <a:tab pos="6700838" algn="l"/>
                <a:tab pos="7150100" algn="l"/>
                <a:tab pos="7599363" algn="l"/>
                <a:tab pos="8048625" algn="l"/>
                <a:tab pos="8497888" algn="l"/>
                <a:tab pos="8947150" algn="l"/>
                <a:tab pos="9396413" algn="l"/>
                <a:tab pos="9845675" algn="l"/>
              </a:tabLst>
            </a:pPr>
            <a:r>
              <a:rPr lang="fi-FI" sz="2600" dirty="0" err="1" smtClean="0">
                <a:solidFill>
                  <a:srgbClr val="000000"/>
                </a:solidFill>
              </a:rPr>
              <a:t>Wma</a:t>
            </a:r>
            <a:endParaRPr lang="fi-FI" sz="2600" dirty="0" smtClean="0">
              <a:solidFill>
                <a:srgbClr val="000000"/>
              </a:solidFill>
            </a:endParaRPr>
          </a:p>
          <a:p>
            <a:pPr marL="862013" lvl="1" indent="-322263">
              <a:spcAft>
                <a:spcPts val="1138"/>
              </a:spcAft>
              <a:buSzPct val="45000"/>
              <a:buFont typeface="Wingdings" charset="2"/>
              <a:buChar char=""/>
              <a:tabLst>
                <a:tab pos="862013" algn="l"/>
                <a:tab pos="1309688" algn="l"/>
                <a:tab pos="1758950" algn="l"/>
                <a:tab pos="2208213" algn="l"/>
                <a:tab pos="2657475" algn="l"/>
                <a:tab pos="3106738" algn="l"/>
                <a:tab pos="3556000" algn="l"/>
                <a:tab pos="4005263" algn="l"/>
                <a:tab pos="4454525" algn="l"/>
                <a:tab pos="4903788" algn="l"/>
                <a:tab pos="5353050" algn="l"/>
                <a:tab pos="5802313" algn="l"/>
                <a:tab pos="6251575" algn="l"/>
                <a:tab pos="6700838" algn="l"/>
                <a:tab pos="7150100" algn="l"/>
                <a:tab pos="7599363" algn="l"/>
                <a:tab pos="8048625" algn="l"/>
                <a:tab pos="8497888" algn="l"/>
                <a:tab pos="8947150" algn="l"/>
                <a:tab pos="9396413" algn="l"/>
                <a:tab pos="9845675" algn="l"/>
              </a:tabLst>
            </a:pPr>
            <a:r>
              <a:rPr lang="fi-FI" sz="2600" dirty="0" err="1" smtClean="0">
                <a:solidFill>
                  <a:srgbClr val="000000"/>
                </a:solidFill>
              </a:rPr>
              <a:t>Ogg</a:t>
            </a:r>
            <a:endParaRPr lang="fi-FI" sz="2600" dirty="0" smtClean="0">
              <a:solidFill>
                <a:srgbClr val="000000"/>
              </a:solidFill>
            </a:endParaRPr>
          </a:p>
          <a:p>
            <a:pPr marL="862013" lvl="1" indent="-322263">
              <a:spcAft>
                <a:spcPts val="1138"/>
              </a:spcAft>
              <a:buSzPct val="45000"/>
              <a:buFont typeface="Wingdings" charset="2"/>
              <a:buChar char=""/>
              <a:tabLst>
                <a:tab pos="862013" algn="l"/>
                <a:tab pos="1309688" algn="l"/>
                <a:tab pos="1758950" algn="l"/>
                <a:tab pos="2208213" algn="l"/>
                <a:tab pos="2657475" algn="l"/>
                <a:tab pos="3106738" algn="l"/>
                <a:tab pos="3556000" algn="l"/>
                <a:tab pos="4005263" algn="l"/>
                <a:tab pos="4454525" algn="l"/>
                <a:tab pos="4903788" algn="l"/>
                <a:tab pos="5353050" algn="l"/>
                <a:tab pos="5802313" algn="l"/>
                <a:tab pos="6251575" algn="l"/>
                <a:tab pos="6700838" algn="l"/>
                <a:tab pos="7150100" algn="l"/>
                <a:tab pos="7599363" algn="l"/>
                <a:tab pos="8048625" algn="l"/>
                <a:tab pos="8497888" algn="l"/>
                <a:tab pos="8947150" algn="l"/>
                <a:tab pos="9396413" algn="l"/>
                <a:tab pos="9845675" algn="l"/>
              </a:tabLst>
            </a:pPr>
            <a:r>
              <a:rPr lang="fi-FI" sz="2600" dirty="0" smtClean="0">
                <a:solidFill>
                  <a:srgbClr val="000000"/>
                </a:solidFill>
              </a:rPr>
              <a:t>AAC</a:t>
            </a:r>
          </a:p>
          <a:p>
            <a:pPr marL="862013" lvl="1" indent="-322263">
              <a:spcAft>
                <a:spcPts val="1138"/>
              </a:spcAft>
              <a:buSzPct val="45000"/>
              <a:buFont typeface="Wingdings" charset="2"/>
              <a:buChar char=""/>
              <a:tabLst>
                <a:tab pos="862013" algn="l"/>
                <a:tab pos="1309688" algn="l"/>
                <a:tab pos="1758950" algn="l"/>
                <a:tab pos="2208213" algn="l"/>
                <a:tab pos="2657475" algn="l"/>
                <a:tab pos="3106738" algn="l"/>
                <a:tab pos="3556000" algn="l"/>
                <a:tab pos="4005263" algn="l"/>
                <a:tab pos="4454525" algn="l"/>
                <a:tab pos="4903788" algn="l"/>
                <a:tab pos="5353050" algn="l"/>
                <a:tab pos="5802313" algn="l"/>
                <a:tab pos="6251575" algn="l"/>
                <a:tab pos="6700838" algn="l"/>
                <a:tab pos="7150100" algn="l"/>
                <a:tab pos="7599363" algn="l"/>
                <a:tab pos="8048625" algn="l"/>
                <a:tab pos="8497888" algn="l"/>
                <a:tab pos="8947150" algn="l"/>
                <a:tab pos="9396413" algn="l"/>
                <a:tab pos="9845675" algn="l"/>
              </a:tabLst>
            </a:pPr>
            <a:r>
              <a:rPr lang="fi-FI" sz="2600" dirty="0" err="1" smtClean="0">
                <a:solidFill>
                  <a:srgbClr val="000000"/>
                </a:solidFill>
              </a:rPr>
              <a:t>Midi</a:t>
            </a:r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i-FI" dirty="0" smtClean="0"/>
              <a:t>Äänen tai tiedoston häviötön pakkaaminen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i-FI" dirty="0" smtClean="0"/>
              <a:t>Tietoaineksen tiivistäminen on mahdollista, koska lähes kaikki tallennettava informaatio on </a:t>
            </a:r>
            <a:r>
              <a:rPr lang="fi-FI" i="1" dirty="0" smtClean="0"/>
              <a:t>tilastollisesti </a:t>
            </a:r>
            <a:r>
              <a:rPr lang="fi-FI" i="1" dirty="0" err="1" smtClean="0"/>
              <a:t>redudanttia</a:t>
            </a:r>
            <a:r>
              <a:rPr lang="fi-FI" dirty="0" smtClean="0"/>
              <a:t> eli se sisältää vähemmän todellista informaatiota kuin sen kuvaamiseen on käytetty.</a:t>
            </a:r>
          </a:p>
          <a:p>
            <a:r>
              <a:rPr lang="fi-FI" dirty="0" smtClean="0"/>
              <a:t>Häviötön pakkausmenetelmä tarkoittaa, että tietoaines ei muutu lopullisesti vaan se kuvataan toisella tavalla pakkaamisen yhteydessä.</a:t>
            </a:r>
          </a:p>
          <a:p>
            <a:r>
              <a:rPr lang="fi-FI" dirty="0" smtClean="0"/>
              <a:t>Esim. </a:t>
            </a:r>
            <a:r>
              <a:rPr lang="fi-FI" dirty="0" err="1" smtClean="0"/>
              <a:t>Huffmanin</a:t>
            </a:r>
            <a:r>
              <a:rPr lang="fi-FI" dirty="0" smtClean="0"/>
              <a:t> koodaus</a:t>
            </a:r>
          </a:p>
          <a:p>
            <a:r>
              <a:rPr lang="fi-FI" dirty="0" smtClean="0">
                <a:sym typeface="Wingdings" pitchFamily="2" charset="2"/>
              </a:rPr>
              <a:t> milloin ehdoton?</a:t>
            </a:r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Häviöllinen pakkaus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i-FI" dirty="0" smtClean="0"/>
              <a:t>Häviöllisessä pakkausmenetelmässä sen sijaan tiedon muuttuminen sallitaan, pyrkien kuitenkin mahdollisimman pieneen muutokseen ihmisen saaman kokemuksen kannalta.</a:t>
            </a:r>
          </a:p>
          <a:p>
            <a:r>
              <a:rPr lang="fi-FI" dirty="0" smtClean="0"/>
              <a:t>Häviöllistä pakkausmenetelmää ja sen asetuksia valittaessa on otettava huomioon ainakin suorituskyvyn tarve, tiivistetyn tiedon määrä ja tarve </a:t>
            </a:r>
            <a:r>
              <a:rPr lang="fi-FI" dirty="0" smtClean="0">
                <a:sym typeface="Wingdings" pitchFamily="2" charset="2"/>
              </a:rPr>
              <a:t> missä tapauksissa voidaan tarvita?</a:t>
            </a:r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A/D-muunnos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i-FI" dirty="0" smtClean="0"/>
              <a:t>Audio-digitaalimuunnos </a:t>
            </a:r>
            <a:r>
              <a:rPr lang="fi-FI" dirty="0" smtClean="0">
                <a:sym typeface="Wingdings" pitchFamily="2" charset="2"/>
              </a:rPr>
              <a:t> esim. jännite analogisesta digitaaliseksi</a:t>
            </a:r>
          </a:p>
          <a:p>
            <a:r>
              <a:rPr lang="fi-FI" dirty="0" smtClean="0">
                <a:sym typeface="Wingdings" pitchFamily="2" charset="2"/>
              </a:rPr>
              <a:t>Erottelukyky, näytteenottosyvyys tai resoluutio, 8-bit  256</a:t>
            </a:r>
          </a:p>
          <a:p>
            <a:r>
              <a:rPr lang="fi-FI" dirty="0" err="1" smtClean="0">
                <a:sym typeface="Wingdings" pitchFamily="2" charset="2"/>
              </a:rPr>
              <a:t>Nyguistin</a:t>
            </a:r>
            <a:r>
              <a:rPr lang="fi-FI" dirty="0" smtClean="0">
                <a:sym typeface="Wingdings" pitchFamily="2" charset="2"/>
              </a:rPr>
              <a:t> teoreema  näytteenottotaajuus täytyy olla vähintään kaksi kertaa niin suurella taajuudella kuin korkein taajuus, joka halutaan tallentaa digitoitavaksi, esim. 8 </a:t>
            </a:r>
            <a:r>
              <a:rPr lang="fi-FI" dirty="0" err="1" smtClean="0">
                <a:sym typeface="Wingdings" pitchFamily="2" charset="2"/>
              </a:rPr>
              <a:t>khz</a:t>
            </a:r>
            <a:r>
              <a:rPr lang="fi-FI" dirty="0" smtClean="0">
                <a:sym typeface="Wingdings" pitchFamily="2" charset="2"/>
              </a:rPr>
              <a:t> voidaan välittää 4 </a:t>
            </a:r>
            <a:r>
              <a:rPr lang="fi-FI" dirty="0" err="1" smtClean="0">
                <a:sym typeface="Wingdings" pitchFamily="2" charset="2"/>
              </a:rPr>
              <a:t>khz</a:t>
            </a:r>
            <a:r>
              <a:rPr lang="fi-FI" dirty="0" smtClean="0">
                <a:sym typeface="Wingdings" pitchFamily="2" charset="2"/>
              </a:rPr>
              <a:t> saakka </a:t>
            </a:r>
            <a:r>
              <a:rPr lang="fi-FI" dirty="0" err="1" smtClean="0">
                <a:sym typeface="Wingdings" pitchFamily="2" charset="2"/>
              </a:rPr>
              <a:t>äänitaajuksia</a:t>
            </a:r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2571736" y="642918"/>
            <a:ext cx="8229600" cy="1143000"/>
          </a:xfrm>
        </p:spPr>
        <p:txBody>
          <a:bodyPr>
            <a:normAutofit/>
          </a:bodyPr>
          <a:lstStyle/>
          <a:p>
            <a:r>
              <a:rPr lang="fi-FI" sz="1000" dirty="0" smtClean="0"/>
              <a:t>http://</a:t>
            </a:r>
            <a:r>
              <a:rPr lang="fi-FI" sz="1400" dirty="0" smtClean="0"/>
              <a:t>signal.hut.fi/digis/luento1/adkaavio.html</a:t>
            </a:r>
            <a:endParaRPr lang="fi-FI" sz="1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311681"/>
            <a:ext cx="2857520" cy="6546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86182" y="1928802"/>
            <a:ext cx="5357818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A/D-muunnosesimerkki</a:t>
            </a:r>
            <a:endParaRPr lang="fi-FI" dirty="0"/>
          </a:p>
        </p:txBody>
      </p:sp>
      <p:graphicFrame>
        <p:nvGraphicFramePr>
          <p:cNvPr id="4" name="Sisällön paikkamerkki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08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DA-muunnos</a:t>
            </a:r>
            <a:endParaRPr lang="fi-FI" dirty="0"/>
          </a:p>
        </p:txBody>
      </p:sp>
      <p:sp>
        <p:nvSpPr>
          <p:cNvPr id="4" name="Tekstin paikkamerkki 3"/>
          <p:cNvSpPr>
            <a:spLocks noGrp="1"/>
          </p:cNvSpPr>
          <p:nvPr>
            <p:ph type="body" idx="1"/>
          </p:nvPr>
        </p:nvSpPr>
        <p:spPr>
          <a:xfrm>
            <a:off x="500034" y="1714488"/>
            <a:ext cx="4040188" cy="639762"/>
          </a:xfrm>
        </p:spPr>
        <p:txBody>
          <a:bodyPr/>
          <a:lstStyle/>
          <a:p>
            <a:r>
              <a:rPr lang="fi-FI" dirty="0" smtClean="0"/>
              <a:t>Esimerkkikuva,</a:t>
            </a:r>
          </a:p>
          <a:p>
            <a:endParaRPr lang="fi-FI" dirty="0"/>
          </a:p>
        </p:txBody>
      </p:sp>
      <p:sp>
        <p:nvSpPr>
          <p:cNvPr id="6" name="Tekstin paikkamerkki 5"/>
          <p:cNvSpPr>
            <a:spLocks noGrp="1"/>
          </p:cNvSpPr>
          <p:nvPr>
            <p:ph type="body" sz="half" idx="3"/>
          </p:nvPr>
        </p:nvSpPr>
        <p:spPr/>
        <p:txBody>
          <a:bodyPr>
            <a:normAutofit fontScale="70000" lnSpcReduction="20000"/>
          </a:bodyPr>
          <a:lstStyle/>
          <a:p>
            <a:r>
              <a:rPr lang="fi-FI" dirty="0" smtClean="0"/>
              <a:t>Digitaalinen muutetaan sen esitystä (esim. kuuntelua) varten analogiseksi</a:t>
            </a:r>
            <a:endParaRPr lang="fi-FI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" y="2855839"/>
            <a:ext cx="4040188" cy="2776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isällön paikkamerkki 6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70000" lnSpcReduction="20000"/>
          </a:bodyPr>
          <a:lstStyle/>
          <a:p>
            <a:r>
              <a:rPr lang="fi-FI" dirty="0" smtClean="0"/>
              <a:t>koodattu tieto dekoodataan digitaalisiksi arvoiksi (luvuiksi) </a:t>
            </a:r>
          </a:p>
          <a:p>
            <a:r>
              <a:rPr lang="fi-FI" dirty="0" smtClean="0"/>
              <a:t>muodostetaan lukuja vastaavat analogiset signaaliarvot (esim. jännitteet) </a:t>
            </a:r>
          </a:p>
          <a:p>
            <a:r>
              <a:rPr lang="fi-FI" dirty="0" smtClean="0"/>
              <a:t>sijoitetaan analogiset signaaliarvot peräkkäin </a:t>
            </a:r>
            <a:r>
              <a:rPr lang="fi-FI" dirty="0" err="1" smtClean="0"/>
              <a:t>s.e</a:t>
            </a:r>
            <a:r>
              <a:rPr lang="fi-FI" dirty="0" smtClean="0"/>
              <a:t>. niiden aikaväli on yhtä pitkä kuin aikaisemmin A/D-muunnoksessa käytetty näytteenottoväli </a:t>
            </a:r>
          </a:p>
          <a:p>
            <a:r>
              <a:rPr lang="fi-FI" dirty="0" smtClean="0"/>
              <a:t>venytetään signaaliarvoa pitopiirillä täyttämään väli seuraavaan arvoon asti </a:t>
            </a:r>
          </a:p>
          <a:p>
            <a:r>
              <a:rPr lang="fi-FI" dirty="0" smtClean="0"/>
              <a:t>poistetaan saadun signaalin kulmikkuus suodattamalla </a:t>
            </a:r>
          </a:p>
          <a:p>
            <a:endParaRPr lang="fi-FI" dirty="0"/>
          </a:p>
        </p:txBody>
      </p:sp>
      <p:sp>
        <p:nvSpPr>
          <p:cNvPr id="9" name="Suorakulmio 8"/>
          <p:cNvSpPr/>
          <p:nvPr/>
        </p:nvSpPr>
        <p:spPr>
          <a:xfrm>
            <a:off x="0" y="1928802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i-FI" sz="1400" dirty="0" smtClean="0">
                <a:hlinkClick r:id="rId3"/>
              </a:rPr>
              <a:t>http://signal.hut.fi/digis/luento1/dakaavio.html</a:t>
            </a:r>
            <a:r>
              <a:rPr lang="fi-FI" sz="1400" dirty="0" smtClean="0"/>
              <a:t> (lähde dialle)</a:t>
            </a:r>
            <a:endParaRPr lang="fi-FI" sz="1400" dirty="0"/>
          </a:p>
        </p:txBody>
      </p:sp>
      <p:sp>
        <p:nvSpPr>
          <p:cNvPr id="10" name="Tekstikehys 9"/>
          <p:cNvSpPr txBox="1"/>
          <p:nvPr/>
        </p:nvSpPr>
        <p:spPr>
          <a:xfrm>
            <a:off x="642910" y="6143644"/>
            <a:ext cx="63579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>
                <a:hlinkClick r:id="rId4"/>
              </a:rPr>
              <a:t>http://www.cs.tut.fi/sgn/arg/klap/da2004/ad_da.pdf</a:t>
            </a:r>
            <a:r>
              <a:rPr lang="fi-FI" dirty="0" smtClean="0"/>
              <a:t> - lisää teknistä tietoa</a:t>
            </a:r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Äänenmuokkausohjelmia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14948"/>
          </a:xfrm>
        </p:spPr>
        <p:txBody>
          <a:bodyPr>
            <a:normAutofit fontScale="92500" lnSpcReduction="10000"/>
          </a:bodyPr>
          <a:lstStyle/>
          <a:p>
            <a:r>
              <a:rPr lang="fi-FI" dirty="0" err="1" smtClean="0"/>
              <a:t>Sonar</a:t>
            </a:r>
            <a:r>
              <a:rPr lang="fi-FI" dirty="0" smtClean="0"/>
              <a:t> – studiotasoista ääntä ammattilaisille, maksullinen. Vaatii oman ulkoisen äänikortin, joten kallis.</a:t>
            </a:r>
          </a:p>
          <a:p>
            <a:endParaRPr lang="fi-FI" dirty="0"/>
          </a:p>
          <a:p>
            <a:r>
              <a:rPr lang="fi-FI" dirty="0" err="1" smtClean="0"/>
              <a:t>Audacity</a:t>
            </a:r>
            <a:r>
              <a:rPr lang="fi-FI" dirty="0" smtClean="0"/>
              <a:t> – ilmainen, selkeä ja hyvä.</a:t>
            </a:r>
          </a:p>
          <a:p>
            <a:endParaRPr lang="fi-FI" dirty="0"/>
          </a:p>
          <a:p>
            <a:r>
              <a:rPr lang="fi-FI" dirty="0" err="1" smtClean="0"/>
              <a:t>GoldWave</a:t>
            </a:r>
            <a:r>
              <a:rPr lang="fi-FI" dirty="0" smtClean="0"/>
              <a:t>, ilmainen trial, hyvä ammattilaistason vaihtoehtoinen ohjelma. Maksaa parikymmentä dollaria.</a:t>
            </a:r>
          </a:p>
          <a:p>
            <a:endParaRPr lang="fi-FI" dirty="0"/>
          </a:p>
          <a:p>
            <a:r>
              <a:rPr lang="fi-FI" dirty="0" err="1" smtClean="0"/>
              <a:t>Wavosaur</a:t>
            </a:r>
            <a:r>
              <a:rPr lang="fi-FI" dirty="0" smtClean="0"/>
              <a:t> – kohtuullisen helppokäyttöinen ilmaisohjelma.</a:t>
            </a:r>
            <a:endParaRPr lang="fi-FI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PCM-tiedostot</a:t>
            </a:r>
            <a:r>
              <a:rPr lang="fi-FI" dirty="0" smtClean="0"/>
              <a:t> </a:t>
            </a:r>
            <a:r>
              <a:rPr lang="fi-FI" dirty="0" err="1" smtClean="0"/>
              <a:t>Audacityyn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Jos nauhoitat vaikka jollakin </a:t>
            </a:r>
            <a:r>
              <a:rPr lang="fi-FI" dirty="0" err="1" smtClean="0"/>
              <a:t>Android-älypuhelimella</a:t>
            </a:r>
            <a:r>
              <a:rPr lang="fi-FI" dirty="0" smtClean="0"/>
              <a:t>, tulee helposti </a:t>
            </a:r>
            <a:r>
              <a:rPr lang="fi-FI" dirty="0" err="1" smtClean="0"/>
              <a:t>PCM-tiedosto</a:t>
            </a:r>
            <a:r>
              <a:rPr lang="fi-FI" dirty="0" smtClean="0"/>
              <a:t>, jonka ohjelman täytyy ymmärtää.</a:t>
            </a:r>
          </a:p>
          <a:p>
            <a:r>
              <a:rPr lang="fi-FI" dirty="0" smtClean="0"/>
              <a:t>Silloin tiedosto tuodaan raakadatana (tuo raakadata, import </a:t>
            </a:r>
            <a:r>
              <a:rPr lang="fi-FI" dirty="0" err="1" smtClean="0"/>
              <a:t>raw</a:t>
            </a:r>
            <a:r>
              <a:rPr lang="fi-FI" dirty="0" smtClean="0"/>
              <a:t> data).</a:t>
            </a:r>
          </a:p>
          <a:p>
            <a:r>
              <a:rPr lang="fi-FI" dirty="0" smtClean="0"/>
              <a:t>Täytyy määritellä </a:t>
            </a:r>
            <a:r>
              <a:rPr lang="fi-FI" dirty="0" err="1" smtClean="0"/>
              <a:t>encoding</a:t>
            </a:r>
            <a:r>
              <a:rPr lang="fi-FI" dirty="0" smtClean="0"/>
              <a:t>, bittijärjestys, kanavat, </a:t>
            </a:r>
            <a:r>
              <a:rPr lang="fi-FI" dirty="0" err="1" smtClean="0"/>
              <a:t>aloitussiirtymä</a:t>
            </a:r>
            <a:r>
              <a:rPr lang="fi-FI" dirty="0" smtClean="0"/>
              <a:t>, näytteenottotaajuus.</a:t>
            </a:r>
            <a:endParaRPr lang="fi-FI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Mitä ääni on?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30213" indent="-323850">
              <a:buSzPct val="45000"/>
              <a:buFont typeface="Wingdings" charset="2"/>
              <a:buChar char=""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</a:pPr>
            <a:r>
              <a:rPr lang="fi-FI" dirty="0" smtClean="0"/>
              <a:t>Äänen taajuuskaistat:</a:t>
            </a:r>
          </a:p>
          <a:p>
            <a:pPr marL="862013" lvl="1" indent="-322263">
              <a:buSzPct val="45000"/>
              <a:buFont typeface="Wingdings" charset="2"/>
              <a:buChar char=""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</a:pPr>
            <a:r>
              <a:rPr lang="fi-FI" dirty="0" smtClean="0"/>
              <a:t>20-200Hz		BASSOÄÄNET</a:t>
            </a:r>
          </a:p>
          <a:p>
            <a:pPr marL="862013" lvl="1" indent="-322263">
              <a:buSzPct val="45000"/>
              <a:buFont typeface="Wingdings" charset="2"/>
              <a:buChar char=""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</a:pPr>
            <a:r>
              <a:rPr lang="fi-FI" dirty="0" smtClean="0"/>
              <a:t>200-2000Hz		KESKIÄÄNET</a:t>
            </a:r>
          </a:p>
          <a:p>
            <a:pPr marL="862013" lvl="1" indent="-322263">
              <a:buSzPct val="45000"/>
              <a:buFont typeface="Wingdings" charset="2"/>
              <a:buChar char=""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</a:pPr>
            <a:r>
              <a:rPr lang="fi-FI" dirty="0" smtClean="0"/>
              <a:t>2kHz-20kHz		DISKANTTIÄÄNET</a:t>
            </a:r>
          </a:p>
          <a:p>
            <a:pPr marL="430213" indent="-323850">
              <a:buClrTx/>
              <a:buFontTx/>
              <a:buNone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</a:pPr>
            <a:endParaRPr lang="fi-FI" dirty="0" smtClean="0"/>
          </a:p>
          <a:p>
            <a:pPr marL="430213" indent="-323850">
              <a:buSzPct val="45000"/>
              <a:buFont typeface="Wingdings" charset="2"/>
              <a:buChar char=""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</a:pPr>
            <a:r>
              <a:rPr lang="fi-FI" dirty="0" smtClean="0"/>
              <a:t>Ihminen kuulee n. 20Hz – 20 000Hz</a:t>
            </a:r>
          </a:p>
          <a:p>
            <a:r>
              <a:rPr lang="fi-FI" dirty="0" smtClean="0"/>
              <a:t>Ääni on liike-energiaa, aaltoliikettä, joka etenee väliaineessa, kuten ilmassa. Ääni ei etene tyhjiössä. Äänentutkimus on akustiikkaa.</a:t>
            </a:r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i-FI" dirty="0" smtClean="0"/>
              <a:t>Mitä osaamme nyt sanoa tästä?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Apple Computer developed the AIFF format, basing it on Electronic Arts' </a:t>
            </a:r>
            <a:r>
              <a:rPr lang="en-US" dirty="0" smtClean="0">
                <a:hlinkClick r:id="rId2"/>
              </a:rPr>
              <a:t>.IFF</a:t>
            </a:r>
            <a:r>
              <a:rPr lang="en-US" dirty="0" smtClean="0"/>
              <a:t> format. Standard AIFF files use a sampling rate of 44.1KHz, are 16-bit, and have two channels for stereo sound.</a:t>
            </a:r>
            <a:endParaRPr lang="fi-FI" dirty="0" smtClean="0"/>
          </a:p>
          <a:p>
            <a:endParaRPr lang="fi-FI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Mitä nämä olivatkaan?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i-FI" dirty="0" smtClean="0"/>
              <a:t>Kompressointi</a:t>
            </a:r>
          </a:p>
          <a:p>
            <a:endParaRPr lang="fi-FI" dirty="0" smtClean="0"/>
          </a:p>
          <a:p>
            <a:r>
              <a:rPr lang="fi-FI" dirty="0" smtClean="0"/>
              <a:t>Konvertointi</a:t>
            </a:r>
          </a:p>
          <a:p>
            <a:endParaRPr lang="fi-FI" dirty="0" smtClean="0"/>
          </a:p>
          <a:p>
            <a:r>
              <a:rPr lang="fi-FI" dirty="0" err="1" smtClean="0"/>
              <a:t>Ekvalisointi</a:t>
            </a:r>
            <a:endParaRPr lang="fi-FI" dirty="0" smtClean="0"/>
          </a:p>
          <a:p>
            <a:endParaRPr lang="fi-FI" dirty="0" smtClean="0"/>
          </a:p>
          <a:p>
            <a:r>
              <a:rPr lang="fi-FI" dirty="0" smtClean="0"/>
              <a:t>Häviöllinen pakkaus</a:t>
            </a:r>
          </a:p>
          <a:p>
            <a:endParaRPr lang="fi-FI" dirty="0" smtClean="0"/>
          </a:p>
          <a:p>
            <a:r>
              <a:rPr lang="fi-FI" dirty="0" smtClean="0"/>
              <a:t>Häviötön pakkaus</a:t>
            </a:r>
          </a:p>
          <a:p>
            <a:endParaRPr lang="fi-FI" dirty="0" smtClean="0"/>
          </a:p>
          <a:p>
            <a:r>
              <a:rPr lang="fi-FI" dirty="0" smtClean="0"/>
              <a:t>A/D- ja D/A-muunnos</a:t>
            </a:r>
          </a:p>
          <a:p>
            <a:endParaRPr lang="fi-FI" dirty="0" smtClean="0"/>
          </a:p>
          <a:p>
            <a:endParaRPr lang="fi-FI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Voimakkuus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30213" indent="-323850">
              <a:buSzPct val="45000"/>
              <a:buFont typeface="Wingdings" charset="2"/>
              <a:buChar char=""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</a:pPr>
            <a:r>
              <a:rPr lang="fi-FI" dirty="0" smtClean="0"/>
              <a:t>Ilmoitetaan desibeleinä (dB)</a:t>
            </a:r>
          </a:p>
          <a:p>
            <a:pPr marL="862013" lvl="1" indent="-322263">
              <a:buSzPct val="45000"/>
              <a:buFont typeface="Wingdings" charset="2"/>
              <a:buChar char=""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</a:pPr>
            <a:r>
              <a:rPr lang="fi-FI" dirty="0" smtClean="0"/>
              <a:t>Normaali melu n. 30 dB</a:t>
            </a:r>
          </a:p>
          <a:p>
            <a:pPr marL="862013" lvl="1" indent="-322263">
              <a:buSzPct val="45000"/>
              <a:buFont typeface="Wingdings" charset="2"/>
              <a:buChar char=""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</a:pPr>
            <a:r>
              <a:rPr lang="fi-FI" dirty="0" smtClean="0"/>
              <a:t>Puhe n. 50-70 dB</a:t>
            </a:r>
          </a:p>
          <a:p>
            <a:pPr marL="862013" lvl="1" indent="-322263">
              <a:buSzPct val="45000"/>
              <a:buFont typeface="Wingdings" charset="2"/>
              <a:buChar char=""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</a:pPr>
            <a:r>
              <a:rPr lang="fi-FI" dirty="0" smtClean="0"/>
              <a:t>Kaupunkimelu n. 70-90 dB</a:t>
            </a:r>
          </a:p>
          <a:p>
            <a:pPr marL="862013" lvl="1" indent="-322263">
              <a:buSzPct val="45000"/>
              <a:buFont typeface="Wingdings" charset="2"/>
              <a:buChar char=""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</a:pPr>
            <a:r>
              <a:rPr lang="fi-FI" dirty="0" smtClean="0"/>
              <a:t>Rock-konsertti n. 90-110 dB</a:t>
            </a:r>
          </a:p>
          <a:p>
            <a:pPr marL="862013" lvl="1" indent="-322263">
              <a:buSzPct val="45000"/>
              <a:buFont typeface="Wingdings" charset="2"/>
              <a:buChar char=""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</a:pPr>
            <a:r>
              <a:rPr lang="fi-FI" dirty="0" smtClean="0"/>
              <a:t>Lentokone n. 120 dB</a:t>
            </a:r>
          </a:p>
          <a:p>
            <a:pPr marL="862013" lvl="1" indent="-322263">
              <a:buSzPct val="45000"/>
              <a:buFont typeface="Wingdings" charset="2"/>
              <a:buChar char=""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</a:pPr>
            <a:r>
              <a:rPr lang="fi-FI" dirty="0" smtClean="0"/>
              <a:t>Kipuraja = 130 dB</a:t>
            </a:r>
          </a:p>
          <a:p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Stereoääni</a:t>
            </a:r>
            <a:endParaRPr lang="fi-FI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938337" y="1749425"/>
            <a:ext cx="5267325" cy="441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Äänen nauhoittaminen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30213" indent="-323850">
              <a:spcAft>
                <a:spcPts val="1425"/>
              </a:spcAft>
              <a:buSzPct val="45000"/>
              <a:buFont typeface="Wingdings" charset="2"/>
              <a:buChar char=""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</a:pPr>
            <a:r>
              <a:rPr lang="fi-FI" dirty="0"/>
              <a:t>Mitä tarvitaan äänitykseen?</a:t>
            </a:r>
          </a:p>
          <a:p>
            <a:pPr marL="862013" lvl="1" indent="-322263">
              <a:spcAft>
                <a:spcPts val="1138"/>
              </a:spcAft>
              <a:buSzPct val="45000"/>
              <a:buFont typeface="Wingdings" charset="2"/>
              <a:buChar char=""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</a:pPr>
            <a:r>
              <a:rPr lang="fi-FI" b="1" dirty="0"/>
              <a:t>Mikki</a:t>
            </a:r>
          </a:p>
          <a:p>
            <a:pPr marL="430213" indent="-323850">
              <a:spcAft>
                <a:spcPts val="1425"/>
              </a:spcAft>
              <a:buSzPct val="45000"/>
              <a:buFont typeface="Wingdings" charset="2"/>
              <a:buChar char=""/>
              <a:tabLst>
                <a:tab pos="430213" algn="l"/>
                <a:tab pos="877888" algn="l"/>
                <a:tab pos="1327150" algn="l"/>
                <a:tab pos="1776413" algn="l"/>
                <a:tab pos="2225675" algn="l"/>
                <a:tab pos="2674938" algn="l"/>
                <a:tab pos="3124200" algn="l"/>
                <a:tab pos="3573463" algn="l"/>
                <a:tab pos="4022725" algn="l"/>
                <a:tab pos="4471988" algn="l"/>
                <a:tab pos="4921250" algn="l"/>
                <a:tab pos="5370513" algn="l"/>
                <a:tab pos="5819775" algn="l"/>
                <a:tab pos="6269038" algn="l"/>
                <a:tab pos="6718300" algn="l"/>
                <a:tab pos="7167563" algn="l"/>
                <a:tab pos="7616825" algn="l"/>
                <a:tab pos="8066088" algn="l"/>
                <a:tab pos="8515350" algn="l"/>
                <a:tab pos="8964613" algn="l"/>
                <a:tab pos="9413875" algn="l"/>
              </a:tabLst>
            </a:pPr>
            <a:r>
              <a:rPr lang="fi-FI" sz="1200" dirty="0" err="1" smtClean="0"/>
              <a:t>Konkka</a:t>
            </a:r>
            <a:r>
              <a:rPr lang="fi-FI" sz="1200" dirty="0" smtClean="0"/>
              <a:t> tai dynaaminen ,</a:t>
            </a:r>
            <a:r>
              <a:rPr lang="fi-FI" sz="1300" dirty="0" err="1" smtClean="0"/>
              <a:t>konkassa</a:t>
            </a:r>
            <a:r>
              <a:rPr lang="fi-FI" sz="1300" dirty="0" smtClean="0"/>
              <a:t> o</a:t>
            </a:r>
            <a:r>
              <a:rPr lang="fi-FI" sz="1300" dirty="0" smtClean="0">
                <a:solidFill>
                  <a:srgbClr val="000000"/>
                </a:solidFill>
              </a:rPr>
              <a:t>ma virtalähde, pallo, hertta, haulikko, kahdeksikko, </a:t>
            </a:r>
            <a:r>
              <a:rPr lang="fi-FI" sz="1300" dirty="0" err="1" smtClean="0">
                <a:solidFill>
                  <a:srgbClr val="000000"/>
                </a:solidFill>
              </a:rPr>
              <a:t>konkka</a:t>
            </a:r>
            <a:r>
              <a:rPr lang="fi-FI" sz="1300" dirty="0" smtClean="0">
                <a:solidFill>
                  <a:srgbClr val="000000"/>
                </a:solidFill>
              </a:rPr>
              <a:t> herkempi</a:t>
            </a:r>
            <a:endParaRPr lang="fi-FI" dirty="0" smtClean="0"/>
          </a:p>
          <a:p>
            <a:pPr marL="862013" lvl="1" indent="-322263">
              <a:spcAft>
                <a:spcPts val="1138"/>
              </a:spcAft>
              <a:buSzPct val="45000"/>
              <a:buFont typeface="Wingdings" charset="2"/>
              <a:buChar char=""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</a:pPr>
            <a:r>
              <a:rPr lang="fi-FI" b="1" dirty="0" smtClean="0"/>
              <a:t>Nauhoitin</a:t>
            </a:r>
            <a:endParaRPr lang="fi-FI" b="1" dirty="0"/>
          </a:p>
          <a:p>
            <a:pPr marL="1293813" lvl="2" indent="-285750">
              <a:spcAft>
                <a:spcPts val="850"/>
              </a:spcAft>
              <a:buSzPct val="75000"/>
              <a:buFont typeface="Symbol" charset="2"/>
              <a:buChar char=""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</a:pPr>
            <a:r>
              <a:rPr lang="fi-FI" dirty="0" err="1"/>
              <a:t>Esim</a:t>
            </a:r>
            <a:r>
              <a:rPr lang="fi-FI" dirty="0"/>
              <a:t> tietokone</a:t>
            </a:r>
          </a:p>
          <a:p>
            <a:pPr marL="862013" lvl="1" indent="-322263">
              <a:spcAft>
                <a:spcPts val="1138"/>
              </a:spcAft>
              <a:buSzPct val="45000"/>
              <a:buFont typeface="Wingdings" charset="2"/>
              <a:buChar char=""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</a:pPr>
            <a:r>
              <a:rPr lang="fi-FI" b="1" dirty="0" smtClean="0"/>
              <a:t>Piuhaa tai langaton lähetin/vastaanotin</a:t>
            </a:r>
            <a:endParaRPr lang="fi-FI" b="1" dirty="0"/>
          </a:p>
          <a:p>
            <a:pPr marL="1293813" lvl="2" indent="-285750">
              <a:spcAft>
                <a:spcPts val="850"/>
              </a:spcAft>
              <a:buSzPct val="75000"/>
              <a:buFont typeface="Symbol" charset="2"/>
              <a:buChar char=""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</a:pPr>
            <a:r>
              <a:rPr lang="fi-FI" dirty="0" err="1"/>
              <a:t>Esim</a:t>
            </a:r>
            <a:r>
              <a:rPr lang="fi-FI" dirty="0"/>
              <a:t> </a:t>
            </a:r>
            <a:r>
              <a:rPr lang="fi-FI" dirty="0" err="1"/>
              <a:t>xlr-piuhaa</a:t>
            </a:r>
            <a:r>
              <a:rPr lang="fi-FI" dirty="0"/>
              <a:t> mikkeihin</a:t>
            </a:r>
          </a:p>
          <a:p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Äänen käsittely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30213" indent="-323850">
              <a:spcAft>
                <a:spcPts val="1425"/>
              </a:spcAft>
              <a:buSzPct val="45000"/>
              <a:buFont typeface="Wingdings" charset="2"/>
              <a:buChar char=""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</a:pPr>
            <a:r>
              <a:rPr lang="fi-FI" dirty="0"/>
              <a:t>Editointia</a:t>
            </a:r>
          </a:p>
          <a:p>
            <a:pPr marL="430213" indent="-323850">
              <a:spcAft>
                <a:spcPts val="1425"/>
              </a:spcAft>
              <a:buSzPct val="45000"/>
              <a:buFont typeface="Wingdings" charset="2"/>
              <a:buChar char=""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</a:pPr>
            <a:r>
              <a:rPr lang="fi-FI" dirty="0"/>
              <a:t>Miksausta</a:t>
            </a:r>
          </a:p>
          <a:p>
            <a:pPr marL="430213" indent="-323850">
              <a:spcAft>
                <a:spcPts val="1425"/>
              </a:spcAft>
              <a:buSzPct val="45000"/>
              <a:buFont typeface="Wingdings" charset="2"/>
              <a:buChar char=""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</a:pPr>
            <a:r>
              <a:rPr lang="fi-FI" dirty="0" err="1"/>
              <a:t>Remiksausta</a:t>
            </a:r>
            <a:endParaRPr lang="fi-FI" dirty="0"/>
          </a:p>
          <a:p>
            <a:pPr marL="430213" indent="-323850">
              <a:spcAft>
                <a:spcPts val="1425"/>
              </a:spcAft>
              <a:buSzPct val="45000"/>
              <a:buFont typeface="Wingdings" charset="2"/>
              <a:buChar char=""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</a:pPr>
            <a:r>
              <a:rPr lang="fi-FI" dirty="0" err="1"/>
              <a:t>Premasterointia</a:t>
            </a:r>
            <a:endParaRPr lang="fi-FI" dirty="0"/>
          </a:p>
          <a:p>
            <a:pPr marL="430213" indent="-323850">
              <a:spcAft>
                <a:spcPts val="1425"/>
              </a:spcAft>
              <a:buSzPct val="45000"/>
              <a:buFont typeface="Wingdings" charset="2"/>
              <a:buChar char=""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</a:pPr>
            <a:r>
              <a:rPr lang="fi-FI" dirty="0" err="1"/>
              <a:t>Masterointia</a:t>
            </a:r>
            <a:endParaRPr lang="fi-FI" dirty="0"/>
          </a:p>
          <a:p>
            <a:pPr marL="430213" indent="-323850">
              <a:spcAft>
                <a:spcPts val="1425"/>
              </a:spcAft>
              <a:buSzPct val="45000"/>
              <a:buFont typeface="Wingdings" charset="2"/>
              <a:buChar char=""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</a:pPr>
            <a:r>
              <a:rPr lang="fi-FI" dirty="0" err="1"/>
              <a:t>Remasterointia</a:t>
            </a:r>
            <a:endParaRPr lang="fi-FI" dirty="0"/>
          </a:p>
          <a:p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Miksaus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62013" lvl="1" indent="-322263">
              <a:spcAft>
                <a:spcPts val="1138"/>
              </a:spcAft>
              <a:buSzPct val="45000"/>
              <a:buFont typeface="Wingdings" charset="2"/>
              <a:buChar char=""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</a:pPr>
            <a:r>
              <a:rPr lang="fi-FI" dirty="0"/>
              <a:t>Voidaan lisätä</a:t>
            </a:r>
          </a:p>
          <a:p>
            <a:pPr marL="1293813" lvl="2" indent="-285750">
              <a:spcAft>
                <a:spcPts val="850"/>
              </a:spcAft>
              <a:buSzPct val="75000"/>
              <a:buFont typeface="Symbol" charset="2"/>
              <a:buChar char=""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</a:pPr>
            <a:r>
              <a:rPr lang="fi-FI" sz="2800" dirty="0" smtClean="0"/>
              <a:t>Kaikua / </a:t>
            </a:r>
            <a:r>
              <a:rPr lang="fi-FI" sz="2800" dirty="0" err="1" smtClean="0"/>
              <a:t>echo</a:t>
            </a:r>
            <a:r>
              <a:rPr lang="fi-FI" sz="2800" dirty="0" smtClean="0"/>
              <a:t>, </a:t>
            </a:r>
            <a:r>
              <a:rPr lang="fi-FI" sz="2800" dirty="0" err="1" smtClean="0"/>
              <a:t>reverb</a:t>
            </a:r>
            <a:endParaRPr lang="fi-FI" sz="2800" dirty="0" smtClean="0"/>
          </a:p>
          <a:p>
            <a:pPr marL="1293813" lvl="2" indent="-285750">
              <a:spcAft>
                <a:spcPts val="850"/>
              </a:spcAft>
              <a:buSzPct val="75000"/>
              <a:buFont typeface="Symbol" charset="2"/>
              <a:buChar char=""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</a:pPr>
            <a:r>
              <a:rPr lang="fi-FI" sz="2800" dirty="0" smtClean="0"/>
              <a:t>Äänen madallus</a:t>
            </a:r>
          </a:p>
          <a:p>
            <a:pPr marL="1293813" lvl="2" indent="-285750">
              <a:spcAft>
                <a:spcPts val="850"/>
              </a:spcAft>
              <a:buSzPct val="75000"/>
              <a:buFont typeface="Symbol" charset="2"/>
              <a:buChar char=""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</a:pPr>
            <a:r>
              <a:rPr lang="fi-FI" sz="2800" dirty="0" smtClean="0"/>
              <a:t>Äänen korotus</a:t>
            </a:r>
          </a:p>
          <a:p>
            <a:pPr marL="1293813" lvl="2" indent="-285750">
              <a:spcAft>
                <a:spcPts val="850"/>
              </a:spcAft>
              <a:buSzPct val="75000"/>
              <a:buFont typeface="Symbol" charset="2"/>
              <a:buChar char=""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</a:pPr>
            <a:r>
              <a:rPr lang="fi-FI" sz="2800" dirty="0" err="1" smtClean="0"/>
              <a:t>Chorus</a:t>
            </a:r>
            <a:r>
              <a:rPr lang="fi-FI" sz="2800" dirty="0" smtClean="0"/>
              <a:t> jne.</a:t>
            </a:r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Moniraitaohjelmalla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30213" indent="-323850">
              <a:spcAft>
                <a:spcPts val="1425"/>
              </a:spcAft>
              <a:buSzPct val="45000"/>
              <a:buNone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</a:pPr>
            <a:r>
              <a:rPr lang="fi-FI" dirty="0" smtClean="0"/>
              <a:t>Editoidaan, miksataan, esim. estetään liiallista äänilähteen tuottamaa volyymia</a:t>
            </a:r>
          </a:p>
          <a:p>
            <a:pPr marL="430213" indent="-323850">
              <a:spcAft>
                <a:spcPts val="1425"/>
              </a:spcAft>
              <a:buSzPct val="45000"/>
              <a:buNone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</a:pPr>
            <a:r>
              <a:rPr lang="fi-FI" dirty="0" smtClean="0"/>
              <a:t>Perusmiksaus </a:t>
            </a:r>
            <a:r>
              <a:rPr lang="fi-FI" dirty="0"/>
              <a:t>/ Taajuus</a:t>
            </a:r>
          </a:p>
          <a:p>
            <a:pPr marL="862013" lvl="1" indent="-322263">
              <a:spcAft>
                <a:spcPts val="1138"/>
              </a:spcAft>
              <a:buSzPct val="45000"/>
              <a:buFont typeface="Wingdings" charset="2"/>
              <a:buChar char=""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</a:pPr>
            <a:r>
              <a:rPr lang="fi-FI" sz="2400" dirty="0" smtClean="0"/>
              <a:t>Taajuuden korjaus, </a:t>
            </a:r>
            <a:r>
              <a:rPr lang="fi-FI" sz="2400" dirty="0" err="1" smtClean="0"/>
              <a:t>ekvalisointi</a:t>
            </a:r>
            <a:endParaRPr lang="fi-FI" sz="2400" dirty="0" smtClean="0"/>
          </a:p>
          <a:p>
            <a:pPr marL="862013" lvl="1" indent="-322263">
              <a:spcAft>
                <a:spcPts val="1138"/>
              </a:spcAft>
              <a:buSzPct val="45000"/>
              <a:buFont typeface="Wingdings" charset="2"/>
              <a:buChar char=""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</a:pPr>
            <a:r>
              <a:rPr lang="fi-FI" sz="2400" dirty="0" smtClean="0"/>
              <a:t>Leikataan turhat taajuudet pois</a:t>
            </a:r>
          </a:p>
          <a:p>
            <a:pPr marL="862013" lvl="1" indent="-322263">
              <a:spcAft>
                <a:spcPts val="1138"/>
              </a:spcAft>
              <a:buSzPct val="45000"/>
              <a:buFont typeface="Wingdings" charset="2"/>
              <a:buChar char=""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</a:pPr>
            <a:r>
              <a:rPr lang="fi-FI" sz="2400" dirty="0" smtClean="0"/>
              <a:t>Korostetaan hyviä taajuuksia</a:t>
            </a:r>
          </a:p>
          <a:p>
            <a:pPr marL="1293813" lvl="2" indent="-285750">
              <a:spcAft>
                <a:spcPts val="850"/>
              </a:spcAft>
              <a:buSzPct val="75000"/>
              <a:buFont typeface="Symbol" charset="2"/>
              <a:buChar char=""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</a:pPr>
            <a:r>
              <a:rPr lang="fi-FI" dirty="0" err="1"/>
              <a:t>Esim</a:t>
            </a:r>
            <a:r>
              <a:rPr lang="fi-FI" dirty="0"/>
              <a:t> bassoäänestä diskantit </a:t>
            </a:r>
          </a:p>
          <a:p>
            <a:pPr marL="1293813" lvl="2" indent="-285750">
              <a:spcAft>
                <a:spcPts val="850"/>
              </a:spcAft>
              <a:buSzPct val="75000"/>
              <a:buNone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</a:pPr>
            <a:r>
              <a:rPr lang="fi-FI" dirty="0"/>
              <a:t>pois ja </a:t>
            </a:r>
            <a:r>
              <a:rPr lang="fi-FI" dirty="0" smtClean="0"/>
              <a:t>bassoa lisää</a:t>
            </a:r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EQ - </a:t>
            </a:r>
            <a:r>
              <a:rPr lang="fi-FI" dirty="0" err="1" smtClean="0"/>
              <a:t>ekvalisaattori</a:t>
            </a:r>
            <a:endParaRPr lang="fi-FI" dirty="0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095500" y="2249487"/>
            <a:ext cx="4953000" cy="34099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uippu">
  <a:themeElements>
    <a:clrScheme name="Yhteiskunnallinen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Huippu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Huippu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134</TotalTime>
  <Words>621</Words>
  <Application>Microsoft Office PowerPoint</Application>
  <PresentationFormat>Näytössä katseltava diaesitys (4:3)</PresentationFormat>
  <Paragraphs>123</Paragraphs>
  <Slides>21</Slides>
  <Notes>0</Notes>
  <HiddenSlides>0</HiddenSlides>
  <MMClips>0</MMClips>
  <ScaleCrop>false</ScaleCrop>
  <HeadingPairs>
    <vt:vector size="4" baseType="variant">
      <vt:variant>
        <vt:lpstr>Teema</vt:lpstr>
      </vt:variant>
      <vt:variant>
        <vt:i4>1</vt:i4>
      </vt:variant>
      <vt:variant>
        <vt:lpstr>Dian otsikot</vt:lpstr>
      </vt:variant>
      <vt:variant>
        <vt:i4>21</vt:i4>
      </vt:variant>
    </vt:vector>
  </HeadingPairs>
  <TitlesOfParts>
    <vt:vector size="22" baseType="lpstr">
      <vt:lpstr>Huippu</vt:lpstr>
      <vt:lpstr>Hieman äänestä ja äänen muokkauksesta</vt:lpstr>
      <vt:lpstr>Mitä ääni on?</vt:lpstr>
      <vt:lpstr>Voimakkuus</vt:lpstr>
      <vt:lpstr>Stereoääni</vt:lpstr>
      <vt:lpstr>Äänen nauhoittaminen</vt:lpstr>
      <vt:lpstr>Äänen käsittely</vt:lpstr>
      <vt:lpstr>Miksaus</vt:lpstr>
      <vt:lpstr>Moniraitaohjelmalla</vt:lpstr>
      <vt:lpstr>EQ - ekvalisaattori</vt:lpstr>
      <vt:lpstr>Wav-tiedostot</vt:lpstr>
      <vt:lpstr>Muita tiedostomuotoja</vt:lpstr>
      <vt:lpstr>Äänen tai tiedoston häviötön pakkaaminen</vt:lpstr>
      <vt:lpstr>Häviöllinen pakkaus</vt:lpstr>
      <vt:lpstr>A/D-muunnos</vt:lpstr>
      <vt:lpstr>http://signal.hut.fi/digis/luento1/adkaavio.html</vt:lpstr>
      <vt:lpstr>A/D-muunnosesimerkki</vt:lpstr>
      <vt:lpstr>DA-muunnos</vt:lpstr>
      <vt:lpstr>Äänenmuokkausohjelmia</vt:lpstr>
      <vt:lpstr>PCM-tiedostot Audacityyn</vt:lpstr>
      <vt:lpstr>Mitä osaamme nyt sanoa tästä?</vt:lpstr>
      <vt:lpstr>Mitä nämä olivatkaan?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Ääni ja äänen muokkaus</dc:title>
  <dc:creator>juommat</dc:creator>
  <cp:lastModifiedBy>juommat</cp:lastModifiedBy>
  <cp:revision>15</cp:revision>
  <dcterms:created xsi:type="dcterms:W3CDTF">2011-09-29T13:39:00Z</dcterms:created>
  <dcterms:modified xsi:type="dcterms:W3CDTF">2011-09-29T15:53:55Z</dcterms:modified>
</cp:coreProperties>
</file>